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7" r:id="rId1"/>
  </p:sldMasterIdLst>
  <p:sldIdLst>
    <p:sldId id="256" r:id="rId2"/>
    <p:sldId id="258" r:id="rId3"/>
    <p:sldId id="259" r:id="rId4"/>
    <p:sldId id="260" r:id="rId5"/>
    <p:sldId id="261" r:id="rId6"/>
    <p:sldId id="262" r:id="rId7"/>
    <p:sldId id="263" r:id="rId8"/>
    <p:sldId id="264" r:id="rId9"/>
    <p:sldId id="265" r:id="rId10"/>
    <p:sldId id="267" r:id="rId11"/>
    <p:sldId id="266" r:id="rId12"/>
    <p:sldId id="268" r:id="rId13"/>
    <p:sldId id="271" r:id="rId14"/>
    <p:sldId id="270" r:id="rId15"/>
    <p:sldId id="269" r:id="rId16"/>
    <p:sldId id="273" r:id="rId17"/>
    <p:sldId id="272" r:id="rId18"/>
    <p:sldId id="274" r:id="rId19"/>
    <p:sldId id="276" r:id="rId20"/>
    <p:sldId id="275" r:id="rId21"/>
    <p:sldId id="277" r:id="rId22"/>
    <p:sldId id="278" r:id="rId23"/>
    <p:sldId id="281" r:id="rId24"/>
    <p:sldId id="280" r:id="rId25"/>
    <p:sldId id="279" r:id="rId26"/>
    <p:sldId id="289" r:id="rId27"/>
    <p:sldId id="288" r:id="rId28"/>
    <p:sldId id="287" r:id="rId29"/>
    <p:sldId id="286" r:id="rId30"/>
    <p:sldId id="285" r:id="rId31"/>
    <p:sldId id="282" r:id="rId32"/>
    <p:sldId id="284"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9DF5FA-9AD4-6AFD-39F2-DB4DFC2FDDCC}" v="1" dt="2023-01-30T10:48:51.624"/>
    <p1510:client id="{42550402-2C30-4773-974A-625138BD9A60}" v="454" dt="2023-01-29T18:36:43.360"/>
    <p1510:client id="{764202D1-3DAA-2975-A445-81FEDE548A16}" v="9" dt="2023-01-30T07:48:19.285"/>
    <p1510:client id="{97B2D698-93D4-0D80-347D-BE9F4C280D4F}" v="6" dt="2023-01-30T09:36:28.497"/>
    <p1510:client id="{C2A045BE-F36D-98D9-D711-DC13788F65C3}" v="223" dt="2023-01-30T06:16:36.0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10C7B60-234A-47C0-8A85-E8857FF62252}"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US"/>
        </a:p>
      </dgm:t>
    </dgm:pt>
    <dgm:pt modelId="{D96C87A0-8D04-4750-A67D-768E4D780722}">
      <dgm:prSet/>
      <dgm:spPr/>
      <dgm:t>
        <a:bodyPr/>
        <a:lstStyle/>
        <a:p>
          <a:r>
            <a:rPr lang="en-US" dirty="0"/>
            <a:t>Data</a:t>
          </a:r>
        </a:p>
      </dgm:t>
    </dgm:pt>
    <dgm:pt modelId="{9DF72597-2606-49A9-971C-F6A4CD515F66}" type="parTrans" cxnId="{6E068255-06E9-4327-8C12-FFD64067A722}">
      <dgm:prSet/>
      <dgm:spPr/>
      <dgm:t>
        <a:bodyPr/>
        <a:lstStyle/>
        <a:p>
          <a:endParaRPr lang="en-US"/>
        </a:p>
      </dgm:t>
    </dgm:pt>
    <dgm:pt modelId="{06235630-5807-49C9-83A6-CBB988EF2AF1}" type="sibTrans" cxnId="{6E068255-06E9-4327-8C12-FFD64067A722}">
      <dgm:prSet/>
      <dgm:spPr/>
      <dgm:t>
        <a:bodyPr/>
        <a:lstStyle/>
        <a:p>
          <a:endParaRPr lang="en-US"/>
        </a:p>
      </dgm:t>
    </dgm:pt>
    <dgm:pt modelId="{43C13AE9-074D-45E0-AFF2-6210E6A9A837}">
      <dgm:prSet/>
      <dgm:spPr/>
      <dgm:t>
        <a:bodyPr/>
        <a:lstStyle/>
        <a:p>
          <a:pPr rtl="0"/>
          <a:r>
            <a:rPr lang="en-US" dirty="0"/>
            <a:t>Database</a:t>
          </a:r>
          <a:endParaRPr lang="en-US" dirty="0">
            <a:latin typeface="Calibri Light" panose="020F0302020204030204"/>
          </a:endParaRPr>
        </a:p>
      </dgm:t>
    </dgm:pt>
    <dgm:pt modelId="{21DD473B-7477-4A9B-9AD5-6FB2D7D25891}" type="parTrans" cxnId="{CE539555-32D2-4E68-A08E-E0DBA81E501B}">
      <dgm:prSet/>
      <dgm:spPr/>
      <dgm:t>
        <a:bodyPr/>
        <a:lstStyle/>
        <a:p>
          <a:endParaRPr lang="en-US"/>
        </a:p>
      </dgm:t>
    </dgm:pt>
    <dgm:pt modelId="{E089D3B3-B650-49D4-8A05-A82AFF5B14DE}" type="sibTrans" cxnId="{CE539555-32D2-4E68-A08E-E0DBA81E501B}">
      <dgm:prSet/>
      <dgm:spPr/>
      <dgm:t>
        <a:bodyPr/>
        <a:lstStyle/>
        <a:p>
          <a:endParaRPr lang="en-US"/>
        </a:p>
      </dgm:t>
    </dgm:pt>
    <dgm:pt modelId="{7A89F0D5-F351-4BC4-9B69-2E579E961F47}">
      <dgm:prSet/>
      <dgm:spPr/>
      <dgm:t>
        <a:bodyPr/>
        <a:lstStyle/>
        <a:p>
          <a:r>
            <a:rPr lang="en-US" dirty="0"/>
            <a:t>Schema</a:t>
          </a:r>
        </a:p>
      </dgm:t>
    </dgm:pt>
    <dgm:pt modelId="{7C4B74AC-DA3A-4401-BD9F-282FE6C46568}" type="parTrans" cxnId="{82949C58-F036-4DB4-AC53-12250DE9FC4D}">
      <dgm:prSet/>
      <dgm:spPr/>
      <dgm:t>
        <a:bodyPr/>
        <a:lstStyle/>
        <a:p>
          <a:endParaRPr lang="en-US"/>
        </a:p>
      </dgm:t>
    </dgm:pt>
    <dgm:pt modelId="{49BC2641-F85B-495C-907C-9033B29EBB87}" type="sibTrans" cxnId="{82949C58-F036-4DB4-AC53-12250DE9FC4D}">
      <dgm:prSet/>
      <dgm:spPr/>
      <dgm:t>
        <a:bodyPr/>
        <a:lstStyle/>
        <a:p>
          <a:endParaRPr lang="en-US"/>
        </a:p>
      </dgm:t>
    </dgm:pt>
    <dgm:pt modelId="{56F42303-5999-4424-A966-D32997900317}">
      <dgm:prSet/>
      <dgm:spPr/>
      <dgm:t>
        <a:bodyPr/>
        <a:lstStyle/>
        <a:p>
          <a:r>
            <a:rPr lang="en-US" dirty="0"/>
            <a:t>DBMS</a:t>
          </a:r>
        </a:p>
      </dgm:t>
    </dgm:pt>
    <dgm:pt modelId="{B561BE23-3A1A-40CB-BFB2-25C4B0A0A8C7}" type="parTrans" cxnId="{094AC742-8882-4D5B-89D8-266DE2E35A85}">
      <dgm:prSet/>
      <dgm:spPr/>
      <dgm:t>
        <a:bodyPr/>
        <a:lstStyle/>
        <a:p>
          <a:endParaRPr lang="en-US"/>
        </a:p>
      </dgm:t>
    </dgm:pt>
    <dgm:pt modelId="{2C620BD2-4BFB-459B-B2C1-89722A41AB42}" type="sibTrans" cxnId="{094AC742-8882-4D5B-89D8-266DE2E35A85}">
      <dgm:prSet/>
      <dgm:spPr/>
      <dgm:t>
        <a:bodyPr/>
        <a:lstStyle/>
        <a:p>
          <a:endParaRPr lang="en-US"/>
        </a:p>
      </dgm:t>
    </dgm:pt>
    <dgm:pt modelId="{17DBE67E-081C-4BE2-A7BF-FD7C18239703}">
      <dgm:prSet/>
      <dgm:spPr/>
      <dgm:t>
        <a:bodyPr/>
        <a:lstStyle/>
        <a:p>
          <a:r>
            <a:rPr lang="en-US" dirty="0"/>
            <a:t>Query</a:t>
          </a:r>
        </a:p>
      </dgm:t>
    </dgm:pt>
    <dgm:pt modelId="{7612C820-9C5D-40D5-B87B-E6E2146E93B9}" type="parTrans" cxnId="{4971C48C-7B33-4C4E-A324-16145B4AD0CA}">
      <dgm:prSet/>
      <dgm:spPr/>
      <dgm:t>
        <a:bodyPr/>
        <a:lstStyle/>
        <a:p>
          <a:endParaRPr lang="en-US"/>
        </a:p>
      </dgm:t>
    </dgm:pt>
    <dgm:pt modelId="{BA83D67C-3478-4565-872A-C41BE727855D}" type="sibTrans" cxnId="{4971C48C-7B33-4C4E-A324-16145B4AD0CA}">
      <dgm:prSet/>
      <dgm:spPr/>
      <dgm:t>
        <a:bodyPr/>
        <a:lstStyle/>
        <a:p>
          <a:endParaRPr lang="en-US"/>
        </a:p>
      </dgm:t>
    </dgm:pt>
    <dgm:pt modelId="{45972607-3827-4E50-88C3-15F0BC750C94}">
      <dgm:prSet/>
      <dgm:spPr/>
      <dgm:t>
        <a:bodyPr/>
        <a:lstStyle/>
        <a:p>
          <a:r>
            <a:rPr lang="en-US" dirty="0"/>
            <a:t>Query Language</a:t>
          </a:r>
        </a:p>
      </dgm:t>
    </dgm:pt>
    <dgm:pt modelId="{674385C2-AF91-4DEF-9551-92856750A595}" type="parTrans" cxnId="{B2C8EA62-B94D-43E6-94BF-D2DEC82E3E9A}">
      <dgm:prSet/>
      <dgm:spPr/>
      <dgm:t>
        <a:bodyPr/>
        <a:lstStyle/>
        <a:p>
          <a:endParaRPr lang="en-US"/>
        </a:p>
      </dgm:t>
    </dgm:pt>
    <dgm:pt modelId="{17510640-4C55-4A0B-B7F4-9F068D577687}" type="sibTrans" cxnId="{B2C8EA62-B94D-43E6-94BF-D2DEC82E3E9A}">
      <dgm:prSet/>
      <dgm:spPr/>
      <dgm:t>
        <a:bodyPr/>
        <a:lstStyle/>
        <a:p>
          <a:endParaRPr lang="en-US"/>
        </a:p>
      </dgm:t>
    </dgm:pt>
    <dgm:pt modelId="{8E9BFD74-EB2B-43C4-A96B-3232FABA32CA}" type="pres">
      <dgm:prSet presAssocID="{D10C7B60-234A-47C0-8A85-E8857FF62252}" presName="Name0" presStyleCnt="0">
        <dgm:presLayoutVars>
          <dgm:dir/>
          <dgm:animLvl val="lvl"/>
          <dgm:resizeHandles val="exact"/>
        </dgm:presLayoutVars>
      </dgm:prSet>
      <dgm:spPr/>
    </dgm:pt>
    <dgm:pt modelId="{692A82CC-E935-456B-BC9F-8A831980B03D}" type="pres">
      <dgm:prSet presAssocID="{D96C87A0-8D04-4750-A67D-768E4D780722}" presName="linNode" presStyleCnt="0"/>
      <dgm:spPr/>
    </dgm:pt>
    <dgm:pt modelId="{E153B218-95EA-4167-B0D7-AB38482E35B1}" type="pres">
      <dgm:prSet presAssocID="{D96C87A0-8D04-4750-A67D-768E4D780722}" presName="parentText" presStyleLbl="node1" presStyleIdx="0" presStyleCnt="6">
        <dgm:presLayoutVars>
          <dgm:chMax val="1"/>
          <dgm:bulletEnabled val="1"/>
        </dgm:presLayoutVars>
      </dgm:prSet>
      <dgm:spPr/>
    </dgm:pt>
    <dgm:pt modelId="{D844516C-0B95-42F6-B176-EDF95D6CF7F9}" type="pres">
      <dgm:prSet presAssocID="{06235630-5807-49C9-83A6-CBB988EF2AF1}" presName="sp" presStyleCnt="0"/>
      <dgm:spPr/>
    </dgm:pt>
    <dgm:pt modelId="{BAF1504B-D610-4A8C-9C33-0529E310C15D}" type="pres">
      <dgm:prSet presAssocID="{43C13AE9-074D-45E0-AFF2-6210E6A9A837}" presName="linNode" presStyleCnt="0"/>
      <dgm:spPr/>
    </dgm:pt>
    <dgm:pt modelId="{138FA57C-2B2A-464A-813C-D3D2F8162C46}" type="pres">
      <dgm:prSet presAssocID="{43C13AE9-074D-45E0-AFF2-6210E6A9A837}" presName="parentText" presStyleLbl="node1" presStyleIdx="1" presStyleCnt="6">
        <dgm:presLayoutVars>
          <dgm:chMax val="1"/>
          <dgm:bulletEnabled val="1"/>
        </dgm:presLayoutVars>
      </dgm:prSet>
      <dgm:spPr/>
    </dgm:pt>
    <dgm:pt modelId="{850792E0-7F9E-4EC9-9725-B00EE704593F}" type="pres">
      <dgm:prSet presAssocID="{E089D3B3-B650-49D4-8A05-A82AFF5B14DE}" presName="sp" presStyleCnt="0"/>
      <dgm:spPr/>
    </dgm:pt>
    <dgm:pt modelId="{33567446-E5B8-48F1-B646-4D328FDEBD89}" type="pres">
      <dgm:prSet presAssocID="{7A89F0D5-F351-4BC4-9B69-2E579E961F47}" presName="linNode" presStyleCnt="0"/>
      <dgm:spPr/>
    </dgm:pt>
    <dgm:pt modelId="{A8F14BC9-EF72-4D2A-A4D9-B4A984E4505A}" type="pres">
      <dgm:prSet presAssocID="{7A89F0D5-F351-4BC4-9B69-2E579E961F47}" presName="parentText" presStyleLbl="node1" presStyleIdx="2" presStyleCnt="6">
        <dgm:presLayoutVars>
          <dgm:chMax val="1"/>
          <dgm:bulletEnabled val="1"/>
        </dgm:presLayoutVars>
      </dgm:prSet>
      <dgm:spPr/>
    </dgm:pt>
    <dgm:pt modelId="{E837AC8C-130E-461C-86F3-E72AECC49C94}" type="pres">
      <dgm:prSet presAssocID="{49BC2641-F85B-495C-907C-9033B29EBB87}" presName="sp" presStyleCnt="0"/>
      <dgm:spPr/>
    </dgm:pt>
    <dgm:pt modelId="{02F34BFD-A316-4BFA-8C35-5083D571FD0B}" type="pres">
      <dgm:prSet presAssocID="{56F42303-5999-4424-A966-D32997900317}" presName="linNode" presStyleCnt="0"/>
      <dgm:spPr/>
    </dgm:pt>
    <dgm:pt modelId="{277C2A5B-FE5C-4CBC-9AEF-784EEFBCD970}" type="pres">
      <dgm:prSet presAssocID="{56F42303-5999-4424-A966-D32997900317}" presName="parentText" presStyleLbl="node1" presStyleIdx="3" presStyleCnt="6">
        <dgm:presLayoutVars>
          <dgm:chMax val="1"/>
          <dgm:bulletEnabled val="1"/>
        </dgm:presLayoutVars>
      </dgm:prSet>
      <dgm:spPr/>
    </dgm:pt>
    <dgm:pt modelId="{0712CC09-7ACB-4930-95E3-5C9A672A5126}" type="pres">
      <dgm:prSet presAssocID="{2C620BD2-4BFB-459B-B2C1-89722A41AB42}" presName="sp" presStyleCnt="0"/>
      <dgm:spPr/>
    </dgm:pt>
    <dgm:pt modelId="{0C6F49B2-8D65-4018-BFC6-C23F37456CF9}" type="pres">
      <dgm:prSet presAssocID="{17DBE67E-081C-4BE2-A7BF-FD7C18239703}" presName="linNode" presStyleCnt="0"/>
      <dgm:spPr/>
    </dgm:pt>
    <dgm:pt modelId="{D4EE8F4C-475A-49F9-8FF0-3279E074CEEF}" type="pres">
      <dgm:prSet presAssocID="{17DBE67E-081C-4BE2-A7BF-FD7C18239703}" presName="parentText" presStyleLbl="node1" presStyleIdx="4" presStyleCnt="6">
        <dgm:presLayoutVars>
          <dgm:chMax val="1"/>
          <dgm:bulletEnabled val="1"/>
        </dgm:presLayoutVars>
      </dgm:prSet>
      <dgm:spPr/>
    </dgm:pt>
    <dgm:pt modelId="{6B8FC78D-A6EA-417A-A3D4-2D5A653EE8A9}" type="pres">
      <dgm:prSet presAssocID="{BA83D67C-3478-4565-872A-C41BE727855D}" presName="sp" presStyleCnt="0"/>
      <dgm:spPr/>
    </dgm:pt>
    <dgm:pt modelId="{AB7DE1D6-7922-42D5-A19D-268C1F21C92C}" type="pres">
      <dgm:prSet presAssocID="{45972607-3827-4E50-88C3-15F0BC750C94}" presName="linNode" presStyleCnt="0"/>
      <dgm:spPr/>
    </dgm:pt>
    <dgm:pt modelId="{84C3E65A-9EBE-4F3E-B1E8-E538A4D26439}" type="pres">
      <dgm:prSet presAssocID="{45972607-3827-4E50-88C3-15F0BC750C94}" presName="parentText" presStyleLbl="node1" presStyleIdx="5" presStyleCnt="6">
        <dgm:presLayoutVars>
          <dgm:chMax val="1"/>
          <dgm:bulletEnabled val="1"/>
        </dgm:presLayoutVars>
      </dgm:prSet>
      <dgm:spPr/>
    </dgm:pt>
  </dgm:ptLst>
  <dgm:cxnLst>
    <dgm:cxn modelId="{48AD4C05-2E5D-41C2-A17E-2ECCBE5D256F}" type="presOf" srcId="{17DBE67E-081C-4BE2-A7BF-FD7C18239703}" destId="{D4EE8F4C-475A-49F9-8FF0-3279E074CEEF}" srcOrd="0" destOrd="0" presId="urn:microsoft.com/office/officeart/2005/8/layout/vList5"/>
    <dgm:cxn modelId="{0824453F-4D76-4AAA-B70E-5A6D04504073}" type="presOf" srcId="{D96C87A0-8D04-4750-A67D-768E4D780722}" destId="{E153B218-95EA-4167-B0D7-AB38482E35B1}" srcOrd="0" destOrd="0" presId="urn:microsoft.com/office/officeart/2005/8/layout/vList5"/>
    <dgm:cxn modelId="{094AC742-8882-4D5B-89D8-266DE2E35A85}" srcId="{D10C7B60-234A-47C0-8A85-E8857FF62252}" destId="{56F42303-5999-4424-A966-D32997900317}" srcOrd="3" destOrd="0" parTransId="{B561BE23-3A1A-40CB-BFB2-25C4B0A0A8C7}" sibTransId="{2C620BD2-4BFB-459B-B2C1-89722A41AB42}"/>
    <dgm:cxn modelId="{B2C8EA62-B94D-43E6-94BF-D2DEC82E3E9A}" srcId="{D10C7B60-234A-47C0-8A85-E8857FF62252}" destId="{45972607-3827-4E50-88C3-15F0BC750C94}" srcOrd="5" destOrd="0" parTransId="{674385C2-AF91-4DEF-9551-92856750A595}" sibTransId="{17510640-4C55-4A0B-B7F4-9F068D577687}"/>
    <dgm:cxn modelId="{BB0CB366-204C-49B5-981F-4EA386E714A5}" type="presOf" srcId="{D10C7B60-234A-47C0-8A85-E8857FF62252}" destId="{8E9BFD74-EB2B-43C4-A96B-3232FABA32CA}" srcOrd="0" destOrd="0" presId="urn:microsoft.com/office/officeart/2005/8/layout/vList5"/>
    <dgm:cxn modelId="{6E068255-06E9-4327-8C12-FFD64067A722}" srcId="{D10C7B60-234A-47C0-8A85-E8857FF62252}" destId="{D96C87A0-8D04-4750-A67D-768E4D780722}" srcOrd="0" destOrd="0" parTransId="{9DF72597-2606-49A9-971C-F6A4CD515F66}" sibTransId="{06235630-5807-49C9-83A6-CBB988EF2AF1}"/>
    <dgm:cxn modelId="{CE539555-32D2-4E68-A08E-E0DBA81E501B}" srcId="{D10C7B60-234A-47C0-8A85-E8857FF62252}" destId="{43C13AE9-074D-45E0-AFF2-6210E6A9A837}" srcOrd="1" destOrd="0" parTransId="{21DD473B-7477-4A9B-9AD5-6FB2D7D25891}" sibTransId="{E089D3B3-B650-49D4-8A05-A82AFF5B14DE}"/>
    <dgm:cxn modelId="{82949C58-F036-4DB4-AC53-12250DE9FC4D}" srcId="{D10C7B60-234A-47C0-8A85-E8857FF62252}" destId="{7A89F0D5-F351-4BC4-9B69-2E579E961F47}" srcOrd="2" destOrd="0" parTransId="{7C4B74AC-DA3A-4401-BD9F-282FE6C46568}" sibTransId="{49BC2641-F85B-495C-907C-9033B29EBB87}"/>
    <dgm:cxn modelId="{4971C48C-7B33-4C4E-A324-16145B4AD0CA}" srcId="{D10C7B60-234A-47C0-8A85-E8857FF62252}" destId="{17DBE67E-081C-4BE2-A7BF-FD7C18239703}" srcOrd="4" destOrd="0" parTransId="{7612C820-9C5D-40D5-B87B-E6E2146E93B9}" sibTransId="{BA83D67C-3478-4565-872A-C41BE727855D}"/>
    <dgm:cxn modelId="{35D1A5B5-4999-4689-82EE-A4254261163E}" type="presOf" srcId="{56F42303-5999-4424-A966-D32997900317}" destId="{277C2A5B-FE5C-4CBC-9AEF-784EEFBCD970}" srcOrd="0" destOrd="0" presId="urn:microsoft.com/office/officeart/2005/8/layout/vList5"/>
    <dgm:cxn modelId="{AB6E46C7-2C80-40D7-88F3-44A5CFD5BD25}" type="presOf" srcId="{45972607-3827-4E50-88C3-15F0BC750C94}" destId="{84C3E65A-9EBE-4F3E-B1E8-E538A4D26439}" srcOrd="0" destOrd="0" presId="urn:microsoft.com/office/officeart/2005/8/layout/vList5"/>
    <dgm:cxn modelId="{3F4342DB-9A00-4D0B-9673-C8421CCAB10C}" type="presOf" srcId="{7A89F0D5-F351-4BC4-9B69-2E579E961F47}" destId="{A8F14BC9-EF72-4D2A-A4D9-B4A984E4505A}" srcOrd="0" destOrd="0" presId="urn:microsoft.com/office/officeart/2005/8/layout/vList5"/>
    <dgm:cxn modelId="{382644FB-8C15-414F-9CF7-37E7FC632206}" type="presOf" srcId="{43C13AE9-074D-45E0-AFF2-6210E6A9A837}" destId="{138FA57C-2B2A-464A-813C-D3D2F8162C46}" srcOrd="0" destOrd="0" presId="urn:microsoft.com/office/officeart/2005/8/layout/vList5"/>
    <dgm:cxn modelId="{EF189C17-595B-44A6-A5FC-2A594DA4BE5E}" type="presParOf" srcId="{8E9BFD74-EB2B-43C4-A96B-3232FABA32CA}" destId="{692A82CC-E935-456B-BC9F-8A831980B03D}" srcOrd="0" destOrd="0" presId="urn:microsoft.com/office/officeart/2005/8/layout/vList5"/>
    <dgm:cxn modelId="{6F73D87D-A358-4F74-B201-3568F187547A}" type="presParOf" srcId="{692A82CC-E935-456B-BC9F-8A831980B03D}" destId="{E153B218-95EA-4167-B0D7-AB38482E35B1}" srcOrd="0" destOrd="0" presId="urn:microsoft.com/office/officeart/2005/8/layout/vList5"/>
    <dgm:cxn modelId="{79192C9C-C0D5-49AB-8A75-C95F586F1340}" type="presParOf" srcId="{8E9BFD74-EB2B-43C4-A96B-3232FABA32CA}" destId="{D844516C-0B95-42F6-B176-EDF95D6CF7F9}" srcOrd="1" destOrd="0" presId="urn:microsoft.com/office/officeart/2005/8/layout/vList5"/>
    <dgm:cxn modelId="{C6EBBECA-09FF-4C36-A91E-AE928853E6AF}" type="presParOf" srcId="{8E9BFD74-EB2B-43C4-A96B-3232FABA32CA}" destId="{BAF1504B-D610-4A8C-9C33-0529E310C15D}" srcOrd="2" destOrd="0" presId="urn:microsoft.com/office/officeart/2005/8/layout/vList5"/>
    <dgm:cxn modelId="{31EB76EB-21E2-4112-9398-CC80FCD7FFA4}" type="presParOf" srcId="{BAF1504B-D610-4A8C-9C33-0529E310C15D}" destId="{138FA57C-2B2A-464A-813C-D3D2F8162C46}" srcOrd="0" destOrd="0" presId="urn:microsoft.com/office/officeart/2005/8/layout/vList5"/>
    <dgm:cxn modelId="{4C6F3EFC-68CD-427D-B692-ED0E28FE381E}" type="presParOf" srcId="{8E9BFD74-EB2B-43C4-A96B-3232FABA32CA}" destId="{850792E0-7F9E-4EC9-9725-B00EE704593F}" srcOrd="3" destOrd="0" presId="urn:microsoft.com/office/officeart/2005/8/layout/vList5"/>
    <dgm:cxn modelId="{FCE8B6E5-DFB1-4D23-96D6-B66D29FBE0D4}" type="presParOf" srcId="{8E9BFD74-EB2B-43C4-A96B-3232FABA32CA}" destId="{33567446-E5B8-48F1-B646-4D328FDEBD89}" srcOrd="4" destOrd="0" presId="urn:microsoft.com/office/officeart/2005/8/layout/vList5"/>
    <dgm:cxn modelId="{448EA839-C393-44CA-A86D-5CD98036BEB0}" type="presParOf" srcId="{33567446-E5B8-48F1-B646-4D328FDEBD89}" destId="{A8F14BC9-EF72-4D2A-A4D9-B4A984E4505A}" srcOrd="0" destOrd="0" presId="urn:microsoft.com/office/officeart/2005/8/layout/vList5"/>
    <dgm:cxn modelId="{9639AAE2-4DB0-4D8A-8FE8-ED7C348E7092}" type="presParOf" srcId="{8E9BFD74-EB2B-43C4-A96B-3232FABA32CA}" destId="{E837AC8C-130E-461C-86F3-E72AECC49C94}" srcOrd="5" destOrd="0" presId="urn:microsoft.com/office/officeart/2005/8/layout/vList5"/>
    <dgm:cxn modelId="{007A1CCF-2DE9-4FAD-97B2-410A4FE66D83}" type="presParOf" srcId="{8E9BFD74-EB2B-43C4-A96B-3232FABA32CA}" destId="{02F34BFD-A316-4BFA-8C35-5083D571FD0B}" srcOrd="6" destOrd="0" presId="urn:microsoft.com/office/officeart/2005/8/layout/vList5"/>
    <dgm:cxn modelId="{15D90CCD-11DE-402B-9286-78E04C10AB4D}" type="presParOf" srcId="{02F34BFD-A316-4BFA-8C35-5083D571FD0B}" destId="{277C2A5B-FE5C-4CBC-9AEF-784EEFBCD970}" srcOrd="0" destOrd="0" presId="urn:microsoft.com/office/officeart/2005/8/layout/vList5"/>
    <dgm:cxn modelId="{2CFE1506-6C53-4D83-B1A7-2561927CAE91}" type="presParOf" srcId="{8E9BFD74-EB2B-43C4-A96B-3232FABA32CA}" destId="{0712CC09-7ACB-4930-95E3-5C9A672A5126}" srcOrd="7" destOrd="0" presId="urn:microsoft.com/office/officeart/2005/8/layout/vList5"/>
    <dgm:cxn modelId="{6AD6980F-ADFA-43D5-93BB-D2F886FD60F9}" type="presParOf" srcId="{8E9BFD74-EB2B-43C4-A96B-3232FABA32CA}" destId="{0C6F49B2-8D65-4018-BFC6-C23F37456CF9}" srcOrd="8" destOrd="0" presId="urn:microsoft.com/office/officeart/2005/8/layout/vList5"/>
    <dgm:cxn modelId="{028E952E-3881-4D77-BD83-629670146F7F}" type="presParOf" srcId="{0C6F49B2-8D65-4018-BFC6-C23F37456CF9}" destId="{D4EE8F4C-475A-49F9-8FF0-3279E074CEEF}" srcOrd="0" destOrd="0" presId="urn:microsoft.com/office/officeart/2005/8/layout/vList5"/>
    <dgm:cxn modelId="{F0F8BE7E-C32E-471A-9961-2374B5DFFC64}" type="presParOf" srcId="{8E9BFD74-EB2B-43C4-A96B-3232FABA32CA}" destId="{6B8FC78D-A6EA-417A-A3D4-2D5A653EE8A9}" srcOrd="9" destOrd="0" presId="urn:microsoft.com/office/officeart/2005/8/layout/vList5"/>
    <dgm:cxn modelId="{988B8725-73C6-4EA0-9224-B242DBD1B1CA}" type="presParOf" srcId="{8E9BFD74-EB2B-43C4-A96B-3232FABA32CA}" destId="{AB7DE1D6-7922-42D5-A19D-268C1F21C92C}" srcOrd="10" destOrd="0" presId="urn:microsoft.com/office/officeart/2005/8/layout/vList5"/>
    <dgm:cxn modelId="{0379CD36-199D-4464-B55F-17830755F8E3}" type="presParOf" srcId="{AB7DE1D6-7922-42D5-A19D-268C1F21C92C}" destId="{84C3E65A-9EBE-4F3E-B1E8-E538A4D26439}" srcOrd="0"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1FCA452-22BE-4446-B8F3-B27E108B681E}"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43BC332C-57DA-4B61-BD3F-1DC54DF2FE80}">
      <dgm:prSet/>
      <dgm:spPr/>
      <dgm:t>
        <a:bodyPr/>
        <a:lstStyle/>
        <a:p>
          <a:r>
            <a:rPr lang="en-US"/>
            <a:t>Hierarchical database. </a:t>
          </a:r>
        </a:p>
      </dgm:t>
    </dgm:pt>
    <dgm:pt modelId="{037E6844-F8CC-4758-BD77-01655E20D266}" type="parTrans" cxnId="{64D2A745-8E49-4CC3-A768-CBA6B813443B}">
      <dgm:prSet/>
      <dgm:spPr/>
      <dgm:t>
        <a:bodyPr/>
        <a:lstStyle/>
        <a:p>
          <a:endParaRPr lang="en-US"/>
        </a:p>
      </dgm:t>
    </dgm:pt>
    <dgm:pt modelId="{88CB8F31-BC5D-4987-AA64-DEBFC2E13C96}" type="sibTrans" cxnId="{64D2A745-8E49-4CC3-A768-CBA6B813443B}">
      <dgm:prSet/>
      <dgm:spPr/>
      <dgm:t>
        <a:bodyPr/>
        <a:lstStyle/>
        <a:p>
          <a:endParaRPr lang="en-US"/>
        </a:p>
      </dgm:t>
    </dgm:pt>
    <dgm:pt modelId="{9B1EDDAA-1ACA-4AE0-81BE-2DE04451BF72}">
      <dgm:prSet/>
      <dgm:spPr/>
      <dgm:t>
        <a:bodyPr/>
        <a:lstStyle/>
        <a:p>
          <a:r>
            <a:rPr lang="en-US"/>
            <a:t>Network database.</a:t>
          </a:r>
        </a:p>
      </dgm:t>
    </dgm:pt>
    <dgm:pt modelId="{27F7C59C-3F84-4339-A361-4016F36E6550}" type="parTrans" cxnId="{C909F68F-D3BA-4096-B7B4-677A75281D3D}">
      <dgm:prSet/>
      <dgm:spPr/>
      <dgm:t>
        <a:bodyPr/>
        <a:lstStyle/>
        <a:p>
          <a:endParaRPr lang="en-US"/>
        </a:p>
      </dgm:t>
    </dgm:pt>
    <dgm:pt modelId="{E969C36E-5C4E-41CF-9B86-B088FB0917C1}" type="sibTrans" cxnId="{C909F68F-D3BA-4096-B7B4-677A75281D3D}">
      <dgm:prSet/>
      <dgm:spPr/>
      <dgm:t>
        <a:bodyPr/>
        <a:lstStyle/>
        <a:p>
          <a:endParaRPr lang="en-US"/>
        </a:p>
      </dgm:t>
    </dgm:pt>
    <dgm:pt modelId="{E1F5F019-4646-4277-875A-2C56AED1500E}">
      <dgm:prSet/>
      <dgm:spPr/>
      <dgm:t>
        <a:bodyPr/>
        <a:lstStyle/>
        <a:p>
          <a:r>
            <a:rPr lang="en-US"/>
            <a:t>Object-oriented database.</a:t>
          </a:r>
        </a:p>
      </dgm:t>
    </dgm:pt>
    <dgm:pt modelId="{81817130-16B9-459E-A8FD-634E7399ABA6}" type="parTrans" cxnId="{663582FD-9F8C-4E42-8F7C-D165B3DE5647}">
      <dgm:prSet/>
      <dgm:spPr/>
      <dgm:t>
        <a:bodyPr/>
        <a:lstStyle/>
        <a:p>
          <a:endParaRPr lang="en-US"/>
        </a:p>
      </dgm:t>
    </dgm:pt>
    <dgm:pt modelId="{8C82BC27-6516-4AA0-94AC-4C43646B537B}" type="sibTrans" cxnId="{663582FD-9F8C-4E42-8F7C-D165B3DE5647}">
      <dgm:prSet/>
      <dgm:spPr/>
      <dgm:t>
        <a:bodyPr/>
        <a:lstStyle/>
        <a:p>
          <a:endParaRPr lang="en-US"/>
        </a:p>
      </dgm:t>
    </dgm:pt>
    <dgm:pt modelId="{0FB112D1-1AB0-411A-80B9-6F693DDCC448}">
      <dgm:prSet/>
      <dgm:spPr/>
      <dgm:t>
        <a:bodyPr/>
        <a:lstStyle/>
        <a:p>
          <a:r>
            <a:rPr lang="en-US"/>
            <a:t>Relational database.</a:t>
          </a:r>
        </a:p>
      </dgm:t>
    </dgm:pt>
    <dgm:pt modelId="{7C9B61A6-98B4-4A73-AC18-08580A4AD6C4}" type="parTrans" cxnId="{459A5E36-CB45-4C02-9AB2-FFA866C2D61D}">
      <dgm:prSet/>
      <dgm:spPr/>
      <dgm:t>
        <a:bodyPr/>
        <a:lstStyle/>
        <a:p>
          <a:endParaRPr lang="en-US"/>
        </a:p>
      </dgm:t>
    </dgm:pt>
    <dgm:pt modelId="{4C54432A-3BDF-4F9F-8D06-F578C02315E2}" type="sibTrans" cxnId="{459A5E36-CB45-4C02-9AB2-FFA866C2D61D}">
      <dgm:prSet/>
      <dgm:spPr/>
      <dgm:t>
        <a:bodyPr/>
        <a:lstStyle/>
        <a:p>
          <a:endParaRPr lang="en-US"/>
        </a:p>
      </dgm:t>
    </dgm:pt>
    <dgm:pt modelId="{B9172848-3AD4-4B1D-98EF-021C0470646A}">
      <dgm:prSet/>
      <dgm:spPr/>
      <dgm:t>
        <a:bodyPr/>
        <a:lstStyle/>
        <a:p>
          <a:r>
            <a:rPr lang="en-US"/>
            <a:t>NoSQL database.</a:t>
          </a:r>
        </a:p>
      </dgm:t>
    </dgm:pt>
    <dgm:pt modelId="{1EC1292F-F3A4-422E-A3FE-31A308ED432B}" type="parTrans" cxnId="{3AB29187-F963-415A-B325-9247FC20C103}">
      <dgm:prSet/>
      <dgm:spPr/>
      <dgm:t>
        <a:bodyPr/>
        <a:lstStyle/>
        <a:p>
          <a:endParaRPr lang="en-US"/>
        </a:p>
      </dgm:t>
    </dgm:pt>
    <dgm:pt modelId="{45547D38-8450-457E-945F-59C98E7D5C21}" type="sibTrans" cxnId="{3AB29187-F963-415A-B325-9247FC20C103}">
      <dgm:prSet/>
      <dgm:spPr/>
      <dgm:t>
        <a:bodyPr/>
        <a:lstStyle/>
        <a:p>
          <a:endParaRPr lang="en-US"/>
        </a:p>
      </dgm:t>
    </dgm:pt>
    <dgm:pt modelId="{A2A2F1E2-FD8B-4223-AFBA-98CFCC436DF1}" type="pres">
      <dgm:prSet presAssocID="{41FCA452-22BE-4446-B8F3-B27E108B681E}" presName="linear" presStyleCnt="0">
        <dgm:presLayoutVars>
          <dgm:animLvl val="lvl"/>
          <dgm:resizeHandles val="exact"/>
        </dgm:presLayoutVars>
      </dgm:prSet>
      <dgm:spPr/>
    </dgm:pt>
    <dgm:pt modelId="{C047308A-B651-4588-BC06-E2D474A6B4C7}" type="pres">
      <dgm:prSet presAssocID="{43BC332C-57DA-4B61-BD3F-1DC54DF2FE80}" presName="parentText" presStyleLbl="node1" presStyleIdx="0" presStyleCnt="5">
        <dgm:presLayoutVars>
          <dgm:chMax val="0"/>
          <dgm:bulletEnabled val="1"/>
        </dgm:presLayoutVars>
      </dgm:prSet>
      <dgm:spPr/>
    </dgm:pt>
    <dgm:pt modelId="{45C11F8C-6CA8-4B94-9523-39A10845CC0B}" type="pres">
      <dgm:prSet presAssocID="{88CB8F31-BC5D-4987-AA64-DEBFC2E13C96}" presName="spacer" presStyleCnt="0"/>
      <dgm:spPr/>
    </dgm:pt>
    <dgm:pt modelId="{FD1A67D8-6395-46CB-8DD9-4DE6E165387C}" type="pres">
      <dgm:prSet presAssocID="{9B1EDDAA-1ACA-4AE0-81BE-2DE04451BF72}" presName="parentText" presStyleLbl="node1" presStyleIdx="1" presStyleCnt="5">
        <dgm:presLayoutVars>
          <dgm:chMax val="0"/>
          <dgm:bulletEnabled val="1"/>
        </dgm:presLayoutVars>
      </dgm:prSet>
      <dgm:spPr/>
    </dgm:pt>
    <dgm:pt modelId="{B9B1DF8B-7F59-4EE8-B88C-3340E4916161}" type="pres">
      <dgm:prSet presAssocID="{E969C36E-5C4E-41CF-9B86-B088FB0917C1}" presName="spacer" presStyleCnt="0"/>
      <dgm:spPr/>
    </dgm:pt>
    <dgm:pt modelId="{CB9D0DA9-9FEA-4290-9033-71A7FA221CF3}" type="pres">
      <dgm:prSet presAssocID="{E1F5F019-4646-4277-875A-2C56AED1500E}" presName="parentText" presStyleLbl="node1" presStyleIdx="2" presStyleCnt="5">
        <dgm:presLayoutVars>
          <dgm:chMax val="0"/>
          <dgm:bulletEnabled val="1"/>
        </dgm:presLayoutVars>
      </dgm:prSet>
      <dgm:spPr/>
    </dgm:pt>
    <dgm:pt modelId="{AEC653B2-12C4-4974-A42E-ADC8F77969E9}" type="pres">
      <dgm:prSet presAssocID="{8C82BC27-6516-4AA0-94AC-4C43646B537B}" presName="spacer" presStyleCnt="0"/>
      <dgm:spPr/>
    </dgm:pt>
    <dgm:pt modelId="{EE494043-F7D3-4F46-BDF6-40BCE95DE621}" type="pres">
      <dgm:prSet presAssocID="{0FB112D1-1AB0-411A-80B9-6F693DDCC448}" presName="parentText" presStyleLbl="node1" presStyleIdx="3" presStyleCnt="5">
        <dgm:presLayoutVars>
          <dgm:chMax val="0"/>
          <dgm:bulletEnabled val="1"/>
        </dgm:presLayoutVars>
      </dgm:prSet>
      <dgm:spPr/>
    </dgm:pt>
    <dgm:pt modelId="{F8EF9104-14DD-43F8-9D2A-5D241A737A8A}" type="pres">
      <dgm:prSet presAssocID="{4C54432A-3BDF-4F9F-8D06-F578C02315E2}" presName="spacer" presStyleCnt="0"/>
      <dgm:spPr/>
    </dgm:pt>
    <dgm:pt modelId="{9CBDCAC9-8BE9-456F-96F5-2C6A25377889}" type="pres">
      <dgm:prSet presAssocID="{B9172848-3AD4-4B1D-98EF-021C0470646A}" presName="parentText" presStyleLbl="node1" presStyleIdx="4" presStyleCnt="5">
        <dgm:presLayoutVars>
          <dgm:chMax val="0"/>
          <dgm:bulletEnabled val="1"/>
        </dgm:presLayoutVars>
      </dgm:prSet>
      <dgm:spPr/>
    </dgm:pt>
  </dgm:ptLst>
  <dgm:cxnLst>
    <dgm:cxn modelId="{E3516F27-7B84-47E4-BEC7-54546A0C69F5}" type="presOf" srcId="{41FCA452-22BE-4446-B8F3-B27E108B681E}" destId="{A2A2F1E2-FD8B-4223-AFBA-98CFCC436DF1}" srcOrd="0" destOrd="0" presId="urn:microsoft.com/office/officeart/2005/8/layout/vList2"/>
    <dgm:cxn modelId="{459A5E36-CB45-4C02-9AB2-FFA866C2D61D}" srcId="{41FCA452-22BE-4446-B8F3-B27E108B681E}" destId="{0FB112D1-1AB0-411A-80B9-6F693DDCC448}" srcOrd="3" destOrd="0" parTransId="{7C9B61A6-98B4-4A73-AC18-08580A4AD6C4}" sibTransId="{4C54432A-3BDF-4F9F-8D06-F578C02315E2}"/>
    <dgm:cxn modelId="{64D2A745-8E49-4CC3-A768-CBA6B813443B}" srcId="{41FCA452-22BE-4446-B8F3-B27E108B681E}" destId="{43BC332C-57DA-4B61-BD3F-1DC54DF2FE80}" srcOrd="0" destOrd="0" parTransId="{037E6844-F8CC-4758-BD77-01655E20D266}" sibTransId="{88CB8F31-BC5D-4987-AA64-DEBFC2E13C96}"/>
    <dgm:cxn modelId="{4A24294E-20EB-48E9-B1E6-465066F7ED56}" type="presOf" srcId="{9B1EDDAA-1ACA-4AE0-81BE-2DE04451BF72}" destId="{FD1A67D8-6395-46CB-8DD9-4DE6E165387C}" srcOrd="0" destOrd="0" presId="urn:microsoft.com/office/officeart/2005/8/layout/vList2"/>
    <dgm:cxn modelId="{22B06B74-DB00-4343-A4CD-8B81BFFF1CE7}" type="presOf" srcId="{E1F5F019-4646-4277-875A-2C56AED1500E}" destId="{CB9D0DA9-9FEA-4290-9033-71A7FA221CF3}" srcOrd="0" destOrd="0" presId="urn:microsoft.com/office/officeart/2005/8/layout/vList2"/>
    <dgm:cxn modelId="{3AB29187-F963-415A-B325-9247FC20C103}" srcId="{41FCA452-22BE-4446-B8F3-B27E108B681E}" destId="{B9172848-3AD4-4B1D-98EF-021C0470646A}" srcOrd="4" destOrd="0" parTransId="{1EC1292F-F3A4-422E-A3FE-31A308ED432B}" sibTransId="{45547D38-8450-457E-945F-59C98E7D5C21}"/>
    <dgm:cxn modelId="{C909F68F-D3BA-4096-B7B4-677A75281D3D}" srcId="{41FCA452-22BE-4446-B8F3-B27E108B681E}" destId="{9B1EDDAA-1ACA-4AE0-81BE-2DE04451BF72}" srcOrd="1" destOrd="0" parTransId="{27F7C59C-3F84-4339-A361-4016F36E6550}" sibTransId="{E969C36E-5C4E-41CF-9B86-B088FB0917C1}"/>
    <dgm:cxn modelId="{D3B6ADA2-C93D-4AD1-BEF4-9A69DB1C89F1}" type="presOf" srcId="{43BC332C-57DA-4B61-BD3F-1DC54DF2FE80}" destId="{C047308A-B651-4588-BC06-E2D474A6B4C7}" srcOrd="0" destOrd="0" presId="urn:microsoft.com/office/officeart/2005/8/layout/vList2"/>
    <dgm:cxn modelId="{D857E7CD-4D34-4B0F-837C-3C9E48784926}" type="presOf" srcId="{0FB112D1-1AB0-411A-80B9-6F693DDCC448}" destId="{EE494043-F7D3-4F46-BDF6-40BCE95DE621}" srcOrd="0" destOrd="0" presId="urn:microsoft.com/office/officeart/2005/8/layout/vList2"/>
    <dgm:cxn modelId="{663582FD-9F8C-4E42-8F7C-D165B3DE5647}" srcId="{41FCA452-22BE-4446-B8F3-B27E108B681E}" destId="{E1F5F019-4646-4277-875A-2C56AED1500E}" srcOrd="2" destOrd="0" parTransId="{81817130-16B9-459E-A8FD-634E7399ABA6}" sibTransId="{8C82BC27-6516-4AA0-94AC-4C43646B537B}"/>
    <dgm:cxn modelId="{5C925FFE-2BBE-45A7-8E99-D61A120E000A}" type="presOf" srcId="{B9172848-3AD4-4B1D-98EF-021C0470646A}" destId="{9CBDCAC9-8BE9-456F-96F5-2C6A25377889}" srcOrd="0" destOrd="0" presId="urn:microsoft.com/office/officeart/2005/8/layout/vList2"/>
    <dgm:cxn modelId="{1F086CF3-DC83-484A-AF51-3F4662223CC2}" type="presParOf" srcId="{A2A2F1E2-FD8B-4223-AFBA-98CFCC436DF1}" destId="{C047308A-B651-4588-BC06-E2D474A6B4C7}" srcOrd="0" destOrd="0" presId="urn:microsoft.com/office/officeart/2005/8/layout/vList2"/>
    <dgm:cxn modelId="{120521D3-FD7C-439A-8FF3-66B3E355314C}" type="presParOf" srcId="{A2A2F1E2-FD8B-4223-AFBA-98CFCC436DF1}" destId="{45C11F8C-6CA8-4B94-9523-39A10845CC0B}" srcOrd="1" destOrd="0" presId="urn:microsoft.com/office/officeart/2005/8/layout/vList2"/>
    <dgm:cxn modelId="{69E17DE5-446C-418F-B02D-B60423B16892}" type="presParOf" srcId="{A2A2F1E2-FD8B-4223-AFBA-98CFCC436DF1}" destId="{FD1A67D8-6395-46CB-8DD9-4DE6E165387C}" srcOrd="2" destOrd="0" presId="urn:microsoft.com/office/officeart/2005/8/layout/vList2"/>
    <dgm:cxn modelId="{7A81DCE2-B1F5-41F2-8C9C-0C57CBCE610E}" type="presParOf" srcId="{A2A2F1E2-FD8B-4223-AFBA-98CFCC436DF1}" destId="{B9B1DF8B-7F59-4EE8-B88C-3340E4916161}" srcOrd="3" destOrd="0" presId="urn:microsoft.com/office/officeart/2005/8/layout/vList2"/>
    <dgm:cxn modelId="{3A7880DE-A1D4-4FA9-B9F6-6D205F565D71}" type="presParOf" srcId="{A2A2F1E2-FD8B-4223-AFBA-98CFCC436DF1}" destId="{CB9D0DA9-9FEA-4290-9033-71A7FA221CF3}" srcOrd="4" destOrd="0" presId="urn:microsoft.com/office/officeart/2005/8/layout/vList2"/>
    <dgm:cxn modelId="{4A3F4450-3115-419E-B58B-778E878DD175}" type="presParOf" srcId="{A2A2F1E2-FD8B-4223-AFBA-98CFCC436DF1}" destId="{AEC653B2-12C4-4974-A42E-ADC8F77969E9}" srcOrd="5" destOrd="0" presId="urn:microsoft.com/office/officeart/2005/8/layout/vList2"/>
    <dgm:cxn modelId="{3F90F049-8204-415A-8ACF-F454F5BBC57A}" type="presParOf" srcId="{A2A2F1E2-FD8B-4223-AFBA-98CFCC436DF1}" destId="{EE494043-F7D3-4F46-BDF6-40BCE95DE621}" srcOrd="6" destOrd="0" presId="urn:microsoft.com/office/officeart/2005/8/layout/vList2"/>
    <dgm:cxn modelId="{EF2FF9BA-8F1E-49D0-9208-E203EAF373BA}" type="presParOf" srcId="{A2A2F1E2-FD8B-4223-AFBA-98CFCC436DF1}" destId="{F8EF9104-14DD-43F8-9D2A-5D241A737A8A}" srcOrd="7" destOrd="0" presId="urn:microsoft.com/office/officeart/2005/8/layout/vList2"/>
    <dgm:cxn modelId="{1966FEA8-4632-4DAD-BC20-D3DDCE658227}" type="presParOf" srcId="{A2A2F1E2-FD8B-4223-AFBA-98CFCC436DF1}" destId="{9CBDCAC9-8BE9-456F-96F5-2C6A25377889}"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53B218-95EA-4167-B0D7-AB38482E35B1}">
      <dsp:nvSpPr>
        <dsp:cNvPr id="0" name=""/>
        <dsp:cNvSpPr/>
      </dsp:nvSpPr>
      <dsp:spPr>
        <a:xfrm>
          <a:off x="3364992" y="1195"/>
          <a:ext cx="3785616" cy="6958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66675" rIns="133350" bIns="66675" numCol="1" spcCol="1270" anchor="ctr" anchorCtr="0">
          <a:noAutofit/>
        </a:bodyPr>
        <a:lstStyle/>
        <a:p>
          <a:pPr marL="0" lvl="0" indent="0" algn="ctr" defTabSz="1555750">
            <a:lnSpc>
              <a:spcPct val="90000"/>
            </a:lnSpc>
            <a:spcBef>
              <a:spcPct val="0"/>
            </a:spcBef>
            <a:spcAft>
              <a:spcPct val="35000"/>
            </a:spcAft>
            <a:buNone/>
          </a:pPr>
          <a:r>
            <a:rPr lang="en-US" sz="3500" kern="1200" dirty="0"/>
            <a:t>Data</a:t>
          </a:r>
        </a:p>
      </dsp:txBody>
      <dsp:txXfrm>
        <a:off x="3398960" y="35163"/>
        <a:ext cx="3717680" cy="627895"/>
      </dsp:txXfrm>
    </dsp:sp>
    <dsp:sp modelId="{138FA57C-2B2A-464A-813C-D3D2F8162C46}">
      <dsp:nvSpPr>
        <dsp:cNvPr id="0" name=""/>
        <dsp:cNvSpPr/>
      </dsp:nvSpPr>
      <dsp:spPr>
        <a:xfrm>
          <a:off x="3364992" y="731818"/>
          <a:ext cx="3785616" cy="6958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66675" rIns="133350" bIns="66675" numCol="1" spcCol="1270" anchor="ctr" anchorCtr="0">
          <a:noAutofit/>
        </a:bodyPr>
        <a:lstStyle/>
        <a:p>
          <a:pPr marL="0" lvl="0" indent="0" algn="ctr" defTabSz="1555750" rtl="0">
            <a:lnSpc>
              <a:spcPct val="90000"/>
            </a:lnSpc>
            <a:spcBef>
              <a:spcPct val="0"/>
            </a:spcBef>
            <a:spcAft>
              <a:spcPct val="35000"/>
            </a:spcAft>
            <a:buNone/>
          </a:pPr>
          <a:r>
            <a:rPr lang="en-US" sz="3500" kern="1200" dirty="0"/>
            <a:t>Database</a:t>
          </a:r>
          <a:endParaRPr lang="en-US" sz="3500" kern="1200" dirty="0">
            <a:latin typeface="Calibri Light" panose="020F0302020204030204"/>
          </a:endParaRPr>
        </a:p>
      </dsp:txBody>
      <dsp:txXfrm>
        <a:off x="3398960" y="765786"/>
        <a:ext cx="3717680" cy="627895"/>
      </dsp:txXfrm>
    </dsp:sp>
    <dsp:sp modelId="{A8F14BC9-EF72-4D2A-A4D9-B4A984E4505A}">
      <dsp:nvSpPr>
        <dsp:cNvPr id="0" name=""/>
        <dsp:cNvSpPr/>
      </dsp:nvSpPr>
      <dsp:spPr>
        <a:xfrm>
          <a:off x="3364992" y="1462441"/>
          <a:ext cx="3785616" cy="6958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66675" rIns="133350" bIns="66675" numCol="1" spcCol="1270" anchor="ctr" anchorCtr="0">
          <a:noAutofit/>
        </a:bodyPr>
        <a:lstStyle/>
        <a:p>
          <a:pPr marL="0" lvl="0" indent="0" algn="ctr" defTabSz="1555750">
            <a:lnSpc>
              <a:spcPct val="90000"/>
            </a:lnSpc>
            <a:spcBef>
              <a:spcPct val="0"/>
            </a:spcBef>
            <a:spcAft>
              <a:spcPct val="35000"/>
            </a:spcAft>
            <a:buNone/>
          </a:pPr>
          <a:r>
            <a:rPr lang="en-US" sz="3500" kern="1200" dirty="0"/>
            <a:t>Schema</a:t>
          </a:r>
        </a:p>
      </dsp:txBody>
      <dsp:txXfrm>
        <a:off x="3398960" y="1496409"/>
        <a:ext cx="3717680" cy="627895"/>
      </dsp:txXfrm>
    </dsp:sp>
    <dsp:sp modelId="{277C2A5B-FE5C-4CBC-9AEF-784EEFBCD970}">
      <dsp:nvSpPr>
        <dsp:cNvPr id="0" name=""/>
        <dsp:cNvSpPr/>
      </dsp:nvSpPr>
      <dsp:spPr>
        <a:xfrm>
          <a:off x="3364992" y="2193064"/>
          <a:ext cx="3785616" cy="6958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66675" rIns="133350" bIns="66675" numCol="1" spcCol="1270" anchor="ctr" anchorCtr="0">
          <a:noAutofit/>
        </a:bodyPr>
        <a:lstStyle/>
        <a:p>
          <a:pPr marL="0" lvl="0" indent="0" algn="ctr" defTabSz="1555750">
            <a:lnSpc>
              <a:spcPct val="90000"/>
            </a:lnSpc>
            <a:spcBef>
              <a:spcPct val="0"/>
            </a:spcBef>
            <a:spcAft>
              <a:spcPct val="35000"/>
            </a:spcAft>
            <a:buNone/>
          </a:pPr>
          <a:r>
            <a:rPr lang="en-US" sz="3500" kern="1200" dirty="0"/>
            <a:t>DBMS</a:t>
          </a:r>
        </a:p>
      </dsp:txBody>
      <dsp:txXfrm>
        <a:off x="3398960" y="2227032"/>
        <a:ext cx="3717680" cy="627895"/>
      </dsp:txXfrm>
    </dsp:sp>
    <dsp:sp modelId="{D4EE8F4C-475A-49F9-8FF0-3279E074CEEF}">
      <dsp:nvSpPr>
        <dsp:cNvPr id="0" name=""/>
        <dsp:cNvSpPr/>
      </dsp:nvSpPr>
      <dsp:spPr>
        <a:xfrm>
          <a:off x="3364992" y="2923688"/>
          <a:ext cx="3785616" cy="6958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66675" rIns="133350" bIns="66675" numCol="1" spcCol="1270" anchor="ctr" anchorCtr="0">
          <a:noAutofit/>
        </a:bodyPr>
        <a:lstStyle/>
        <a:p>
          <a:pPr marL="0" lvl="0" indent="0" algn="ctr" defTabSz="1555750">
            <a:lnSpc>
              <a:spcPct val="90000"/>
            </a:lnSpc>
            <a:spcBef>
              <a:spcPct val="0"/>
            </a:spcBef>
            <a:spcAft>
              <a:spcPct val="35000"/>
            </a:spcAft>
            <a:buNone/>
          </a:pPr>
          <a:r>
            <a:rPr lang="en-US" sz="3500" kern="1200" dirty="0"/>
            <a:t>Query</a:t>
          </a:r>
        </a:p>
      </dsp:txBody>
      <dsp:txXfrm>
        <a:off x="3398960" y="2957656"/>
        <a:ext cx="3717680" cy="627895"/>
      </dsp:txXfrm>
    </dsp:sp>
    <dsp:sp modelId="{84C3E65A-9EBE-4F3E-B1E8-E538A4D26439}">
      <dsp:nvSpPr>
        <dsp:cNvPr id="0" name=""/>
        <dsp:cNvSpPr/>
      </dsp:nvSpPr>
      <dsp:spPr>
        <a:xfrm>
          <a:off x="3364992" y="3654311"/>
          <a:ext cx="3785616" cy="6958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66675" rIns="133350" bIns="66675" numCol="1" spcCol="1270" anchor="ctr" anchorCtr="0">
          <a:noAutofit/>
        </a:bodyPr>
        <a:lstStyle/>
        <a:p>
          <a:pPr marL="0" lvl="0" indent="0" algn="ctr" defTabSz="1555750">
            <a:lnSpc>
              <a:spcPct val="90000"/>
            </a:lnSpc>
            <a:spcBef>
              <a:spcPct val="0"/>
            </a:spcBef>
            <a:spcAft>
              <a:spcPct val="35000"/>
            </a:spcAft>
            <a:buNone/>
          </a:pPr>
          <a:r>
            <a:rPr lang="en-US" sz="3500" kern="1200" dirty="0"/>
            <a:t>Query Language</a:t>
          </a:r>
        </a:p>
      </dsp:txBody>
      <dsp:txXfrm>
        <a:off x="3398960" y="3688279"/>
        <a:ext cx="3717680" cy="6278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47308A-B651-4588-BC06-E2D474A6B4C7}">
      <dsp:nvSpPr>
        <dsp:cNvPr id="0" name=""/>
        <dsp:cNvSpPr/>
      </dsp:nvSpPr>
      <dsp:spPr>
        <a:xfrm>
          <a:off x="0" y="57721"/>
          <a:ext cx="6263640" cy="98338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US" sz="4100" kern="1200"/>
            <a:t>Hierarchical database. </a:t>
          </a:r>
        </a:p>
      </dsp:txBody>
      <dsp:txXfrm>
        <a:off x="48005" y="105726"/>
        <a:ext cx="6167630" cy="887374"/>
      </dsp:txXfrm>
    </dsp:sp>
    <dsp:sp modelId="{FD1A67D8-6395-46CB-8DD9-4DE6E165387C}">
      <dsp:nvSpPr>
        <dsp:cNvPr id="0" name=""/>
        <dsp:cNvSpPr/>
      </dsp:nvSpPr>
      <dsp:spPr>
        <a:xfrm>
          <a:off x="0" y="1159186"/>
          <a:ext cx="6263640" cy="983384"/>
        </a:xfrm>
        <a:prstGeom prst="roundRect">
          <a:avLst/>
        </a:prstGeom>
        <a:solidFill>
          <a:schemeClr val="accent5">
            <a:hueOff val="-1689636"/>
            <a:satOff val="-4355"/>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US" sz="4100" kern="1200"/>
            <a:t>Network database.</a:t>
          </a:r>
        </a:p>
      </dsp:txBody>
      <dsp:txXfrm>
        <a:off x="48005" y="1207191"/>
        <a:ext cx="6167630" cy="887374"/>
      </dsp:txXfrm>
    </dsp:sp>
    <dsp:sp modelId="{CB9D0DA9-9FEA-4290-9033-71A7FA221CF3}">
      <dsp:nvSpPr>
        <dsp:cNvPr id="0" name=""/>
        <dsp:cNvSpPr/>
      </dsp:nvSpPr>
      <dsp:spPr>
        <a:xfrm>
          <a:off x="0" y="2260651"/>
          <a:ext cx="6263640" cy="983384"/>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US" sz="4100" kern="1200"/>
            <a:t>Object-oriented database.</a:t>
          </a:r>
        </a:p>
      </dsp:txBody>
      <dsp:txXfrm>
        <a:off x="48005" y="2308656"/>
        <a:ext cx="6167630" cy="887374"/>
      </dsp:txXfrm>
    </dsp:sp>
    <dsp:sp modelId="{EE494043-F7D3-4F46-BDF6-40BCE95DE621}">
      <dsp:nvSpPr>
        <dsp:cNvPr id="0" name=""/>
        <dsp:cNvSpPr/>
      </dsp:nvSpPr>
      <dsp:spPr>
        <a:xfrm>
          <a:off x="0" y="3362116"/>
          <a:ext cx="6263640" cy="983384"/>
        </a:xfrm>
        <a:prstGeom prst="roundRect">
          <a:avLst/>
        </a:prstGeom>
        <a:solidFill>
          <a:schemeClr val="accent5">
            <a:hueOff val="-5068907"/>
            <a:satOff val="-13064"/>
            <a:lumOff val="-882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US" sz="4100" kern="1200"/>
            <a:t>Relational database.</a:t>
          </a:r>
        </a:p>
      </dsp:txBody>
      <dsp:txXfrm>
        <a:off x="48005" y="3410121"/>
        <a:ext cx="6167630" cy="887374"/>
      </dsp:txXfrm>
    </dsp:sp>
    <dsp:sp modelId="{9CBDCAC9-8BE9-456F-96F5-2C6A25377889}">
      <dsp:nvSpPr>
        <dsp:cNvPr id="0" name=""/>
        <dsp:cNvSpPr/>
      </dsp:nvSpPr>
      <dsp:spPr>
        <a:xfrm>
          <a:off x="0" y="4463581"/>
          <a:ext cx="6263640" cy="983384"/>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6210" tIns="156210" rIns="156210" bIns="156210" numCol="1" spcCol="1270" anchor="ctr" anchorCtr="0">
          <a:noAutofit/>
        </a:bodyPr>
        <a:lstStyle/>
        <a:p>
          <a:pPr marL="0" lvl="0" indent="0" algn="l" defTabSz="1822450">
            <a:lnSpc>
              <a:spcPct val="90000"/>
            </a:lnSpc>
            <a:spcBef>
              <a:spcPct val="0"/>
            </a:spcBef>
            <a:spcAft>
              <a:spcPct val="35000"/>
            </a:spcAft>
            <a:buNone/>
          </a:pPr>
          <a:r>
            <a:rPr lang="en-US" sz="4100" kern="1200"/>
            <a:t>NoSQL database.</a:t>
          </a:r>
        </a:p>
      </dsp:txBody>
      <dsp:txXfrm>
        <a:off x="48005" y="4511586"/>
        <a:ext cx="6167630" cy="887374"/>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gif>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007064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57015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51593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477948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1/30/2023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084343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997536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1/30/2023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0575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1/30/2023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56054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1/30/2023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1382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1894482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1/30/2023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3437319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1/30/2023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117717716"/>
      </p:ext>
    </p:extLst>
  </p:cSld>
  <p:clrMap bg1="lt1" tx1="dk1" bg2="lt2" tx2="dk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204642" y="2353641"/>
            <a:ext cx="5782716" cy="2150719"/>
          </a:xfrm>
          <a:noFill/>
        </p:spPr>
        <p:txBody>
          <a:bodyPr anchor="ctr">
            <a:normAutofit/>
          </a:bodyPr>
          <a:lstStyle/>
          <a:p>
            <a:r>
              <a:rPr lang="en-US" sz="3600">
                <a:solidFill>
                  <a:srgbClr val="080808"/>
                </a:solidFill>
                <a:cs typeface="Calibri Light"/>
              </a:rPr>
              <a:t>Graph Database</a:t>
            </a:r>
            <a:endParaRPr lang="en-US" sz="3600">
              <a:solidFill>
                <a:srgbClr val="080808"/>
              </a:solidFill>
            </a:endParaRPr>
          </a:p>
        </p:txBody>
      </p:sp>
      <p:sp>
        <p:nvSpPr>
          <p:cNvPr id="3" name="Subtitle 2"/>
          <p:cNvSpPr>
            <a:spLocks noGrp="1"/>
          </p:cNvSpPr>
          <p:nvPr>
            <p:ph type="subTitle" idx="1"/>
          </p:nvPr>
        </p:nvSpPr>
        <p:spPr>
          <a:xfrm>
            <a:off x="4439633" y="4518923"/>
            <a:ext cx="3312734" cy="1141851"/>
          </a:xfrm>
          <a:noFill/>
        </p:spPr>
        <p:txBody>
          <a:bodyPr vert="horz" lIns="91440" tIns="45720" rIns="91440" bIns="45720" rtlCol="0">
            <a:normAutofit/>
          </a:bodyPr>
          <a:lstStyle/>
          <a:p>
            <a:r>
              <a:rPr lang="en-US" sz="2000">
                <a:solidFill>
                  <a:srgbClr val="080808"/>
                </a:solidFill>
                <a:cs typeface="Calibri"/>
              </a:rPr>
              <a:t>naresh</a:t>
            </a:r>
            <a:endParaRPr lang="en-US" sz="2000">
              <a:solidFill>
                <a:srgbClr val="080808"/>
              </a:solidFill>
            </a:endParaRPr>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a:extLst>
              <a:ext uri="{FF2B5EF4-FFF2-40B4-BE49-F238E27FC236}">
                <a16:creationId xmlns:a16="http://schemas.microsoft.com/office/drawing/2014/main" id="{68D67F7D-A34B-32E2-29BE-D4E05CDE79C0}"/>
              </a:ext>
            </a:extLst>
          </p:cNvPr>
          <p:cNvPicPr>
            <a:picLocks noGrp="1" noChangeAspect="1"/>
          </p:cNvPicPr>
          <p:nvPr>
            <p:ph idx="1"/>
          </p:nvPr>
        </p:nvPicPr>
        <p:blipFill rotWithShape="1">
          <a:blip r:embed="rId2"/>
          <a:srcRect b="19"/>
          <a:stretch/>
        </p:blipFill>
        <p:spPr>
          <a:xfrm>
            <a:off x="20" y="1282"/>
            <a:ext cx="12191980" cy="6856718"/>
          </a:xfrm>
          <a:prstGeom prst="rect">
            <a:avLst/>
          </a:prstGeom>
        </p:spPr>
      </p:pic>
    </p:spTree>
    <p:extLst>
      <p:ext uri="{BB962C8B-B14F-4D97-AF65-F5344CB8AC3E}">
        <p14:creationId xmlns:p14="http://schemas.microsoft.com/office/powerpoint/2010/main" val="32042560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4A52-BFD8-C0E3-F009-9159988408E6}"/>
              </a:ext>
            </a:extLst>
          </p:cNvPr>
          <p:cNvSpPr>
            <a:spLocks noGrp="1"/>
          </p:cNvSpPr>
          <p:nvPr>
            <p:ph type="title"/>
          </p:nvPr>
        </p:nvSpPr>
        <p:spPr/>
        <p:txBody>
          <a:bodyPr/>
          <a:lstStyle/>
          <a:p>
            <a:r>
              <a:rPr lang="en-US" dirty="0">
                <a:cs typeface="Calibri Light"/>
              </a:rPr>
              <a:t>4. </a:t>
            </a:r>
            <a:r>
              <a:rPr lang="en-US" dirty="0">
                <a:ea typeface="+mj-lt"/>
                <a:cs typeface="+mj-lt"/>
              </a:rPr>
              <a:t>Relational database</a:t>
            </a:r>
            <a:endParaRPr lang="en-US" dirty="0"/>
          </a:p>
        </p:txBody>
      </p:sp>
      <p:pic>
        <p:nvPicPr>
          <p:cNvPr id="7" name="Picture 7" descr="Table&#10;&#10;Description automatically generated">
            <a:extLst>
              <a:ext uri="{FF2B5EF4-FFF2-40B4-BE49-F238E27FC236}">
                <a16:creationId xmlns:a16="http://schemas.microsoft.com/office/drawing/2014/main" id="{4AD90DAE-6D06-9044-A60A-3BBF63AB1C40}"/>
              </a:ext>
            </a:extLst>
          </p:cNvPr>
          <p:cNvPicPr>
            <a:picLocks noGrp="1" noChangeAspect="1"/>
          </p:cNvPicPr>
          <p:nvPr>
            <p:ph idx="1"/>
          </p:nvPr>
        </p:nvPicPr>
        <p:blipFill>
          <a:blip r:embed="rId2"/>
          <a:stretch>
            <a:fillRect/>
          </a:stretch>
        </p:blipFill>
        <p:spPr>
          <a:xfrm>
            <a:off x="2466876" y="1825625"/>
            <a:ext cx="7258248" cy="4351338"/>
          </a:xfrm>
        </p:spPr>
      </p:pic>
    </p:spTree>
    <p:extLst>
      <p:ext uri="{BB962C8B-B14F-4D97-AF65-F5344CB8AC3E}">
        <p14:creationId xmlns:p14="http://schemas.microsoft.com/office/powerpoint/2010/main" val="13764945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40CFF-6B38-B528-67AB-65ABE52EE52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F1ACCE4-B4AE-8D2B-F929-3D72C5913090}"/>
              </a:ext>
            </a:extLst>
          </p:cNvPr>
          <p:cNvSpPr>
            <a:spLocks noGrp="1"/>
          </p:cNvSpPr>
          <p:nvPr>
            <p:ph idx="1"/>
          </p:nvPr>
        </p:nvSpPr>
        <p:spPr/>
        <p:txBody>
          <a:bodyPr vert="horz" lIns="91440" tIns="45720" rIns="91440" bIns="45720" rtlCol="0" anchor="t">
            <a:normAutofit/>
          </a:bodyPr>
          <a:lstStyle/>
          <a:p>
            <a:r>
              <a:rPr lang="en-US" dirty="0">
                <a:ea typeface="+mn-lt"/>
                <a:cs typeface="+mn-lt"/>
              </a:rPr>
              <a:t>Considered the most mature of all databases, these databases lead in the production line along with their management systems. In this database, every piece of information has a relationship with every other piece of information. This is on account of every data value in the database having a unique identity in the form of a record.</a:t>
            </a:r>
          </a:p>
          <a:p>
            <a:r>
              <a:rPr lang="en-US" dirty="0">
                <a:ea typeface="+mn-lt"/>
                <a:cs typeface="+mn-lt"/>
              </a:rPr>
              <a:t>Due to this introduction of tables to organize data, it has become exceedingly popular.</a:t>
            </a:r>
          </a:p>
          <a:p>
            <a:r>
              <a:rPr lang="en-US" dirty="0">
                <a:ea typeface="+mn-lt"/>
                <a:cs typeface="+mn-lt"/>
              </a:rPr>
              <a:t>It is also worth knowing in Relational databases, scaling and traversing through data is quite a light-weighted task.</a:t>
            </a:r>
            <a:endParaRPr lang="en-US" dirty="0">
              <a:cs typeface="Calibri"/>
            </a:endParaRPr>
          </a:p>
        </p:txBody>
      </p:sp>
    </p:spTree>
    <p:extLst>
      <p:ext uri="{BB962C8B-B14F-4D97-AF65-F5344CB8AC3E}">
        <p14:creationId xmlns:p14="http://schemas.microsoft.com/office/powerpoint/2010/main" val="29637777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50BD5-B831-0799-F3F9-F4D80B2EB77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D092EF0-03DD-F49F-0596-197D61E1F7D4}"/>
              </a:ext>
            </a:extLst>
          </p:cNvPr>
          <p:cNvSpPr>
            <a:spLocks noGrp="1"/>
          </p:cNvSpPr>
          <p:nvPr>
            <p:ph idx="1"/>
          </p:nvPr>
        </p:nvSpPr>
        <p:spPr/>
        <p:txBody>
          <a:bodyPr vert="horz" lIns="91440" tIns="45720" rIns="91440" bIns="45720" rtlCol="0" anchor="t">
            <a:normAutofit/>
          </a:bodyPr>
          <a:lstStyle/>
          <a:p>
            <a:r>
              <a:rPr lang="en-US" dirty="0">
                <a:cs typeface="Calibri"/>
              </a:rPr>
              <a:t>SQL</a:t>
            </a:r>
          </a:p>
          <a:p>
            <a:r>
              <a:rPr lang="en-US" dirty="0">
                <a:cs typeface="Calibri"/>
              </a:rPr>
              <a:t>Schema</a:t>
            </a:r>
          </a:p>
          <a:p>
            <a:r>
              <a:rPr lang="en-US" dirty="0">
                <a:cs typeface="Calibri"/>
              </a:rPr>
              <a:t>Table</a:t>
            </a:r>
          </a:p>
          <a:p>
            <a:r>
              <a:rPr lang="en-US" dirty="0">
                <a:cs typeface="Calibri"/>
              </a:rPr>
              <a:t>Row</a:t>
            </a:r>
          </a:p>
          <a:p>
            <a:r>
              <a:rPr lang="en-US" dirty="0">
                <a:cs typeface="Calibri"/>
              </a:rPr>
              <a:t>Column</a:t>
            </a:r>
          </a:p>
          <a:p>
            <a:r>
              <a:rPr lang="en-US" dirty="0">
                <a:cs typeface="Calibri"/>
              </a:rPr>
              <a:t>Primary key</a:t>
            </a:r>
          </a:p>
          <a:p>
            <a:r>
              <a:rPr lang="en-US" dirty="0">
                <a:cs typeface="Calibri"/>
              </a:rPr>
              <a:t>Foreign key</a:t>
            </a:r>
          </a:p>
        </p:txBody>
      </p:sp>
    </p:spTree>
    <p:extLst>
      <p:ext uri="{BB962C8B-B14F-4D97-AF65-F5344CB8AC3E}">
        <p14:creationId xmlns:p14="http://schemas.microsoft.com/office/powerpoint/2010/main" val="18001434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79F65-F1B9-76A2-AA3D-24F5728E21F8}"/>
              </a:ext>
            </a:extLst>
          </p:cNvPr>
          <p:cNvSpPr>
            <a:spLocks noGrp="1"/>
          </p:cNvSpPr>
          <p:nvPr>
            <p:ph type="title"/>
          </p:nvPr>
        </p:nvSpPr>
        <p:spPr/>
        <p:txBody>
          <a:bodyPr/>
          <a:lstStyle/>
          <a:p>
            <a:endParaRPr lang="en-US"/>
          </a:p>
        </p:txBody>
      </p:sp>
      <p:pic>
        <p:nvPicPr>
          <p:cNvPr id="7" name="Picture 7" descr="Graphical user interface, application&#10;&#10;Description automatically generated">
            <a:extLst>
              <a:ext uri="{FF2B5EF4-FFF2-40B4-BE49-F238E27FC236}">
                <a16:creationId xmlns:a16="http://schemas.microsoft.com/office/drawing/2014/main" id="{4A1619E3-60F2-92A7-D33B-D62E21D22C9A}"/>
              </a:ext>
            </a:extLst>
          </p:cNvPr>
          <p:cNvPicPr>
            <a:picLocks noGrp="1" noChangeAspect="1"/>
          </p:cNvPicPr>
          <p:nvPr>
            <p:ph idx="1"/>
          </p:nvPr>
        </p:nvPicPr>
        <p:blipFill>
          <a:blip r:embed="rId2"/>
          <a:stretch>
            <a:fillRect/>
          </a:stretch>
        </p:blipFill>
        <p:spPr>
          <a:xfrm>
            <a:off x="1889385" y="1825625"/>
            <a:ext cx="8413230" cy="4351338"/>
          </a:xfrm>
        </p:spPr>
      </p:pic>
    </p:spTree>
    <p:extLst>
      <p:ext uri="{BB962C8B-B14F-4D97-AF65-F5344CB8AC3E}">
        <p14:creationId xmlns:p14="http://schemas.microsoft.com/office/powerpoint/2010/main" val="11056272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D784E-423D-C115-0E56-CAFAD3A7B339}"/>
              </a:ext>
            </a:extLst>
          </p:cNvPr>
          <p:cNvSpPr>
            <a:spLocks noGrp="1"/>
          </p:cNvSpPr>
          <p:nvPr>
            <p:ph type="title"/>
          </p:nvPr>
        </p:nvSpPr>
        <p:spPr/>
        <p:txBody>
          <a:bodyPr/>
          <a:lstStyle/>
          <a:p>
            <a:r>
              <a:rPr lang="en-US" dirty="0">
                <a:cs typeface="Calibri Light"/>
              </a:rPr>
              <a:t>5. </a:t>
            </a:r>
            <a:r>
              <a:rPr lang="en-US" dirty="0">
                <a:ea typeface="+mj-lt"/>
                <a:cs typeface="+mj-lt"/>
              </a:rPr>
              <a:t>NoSQL database</a:t>
            </a:r>
            <a:endParaRPr lang="en-US" dirty="0"/>
          </a:p>
        </p:txBody>
      </p:sp>
      <p:sp>
        <p:nvSpPr>
          <p:cNvPr id="3" name="Content Placeholder 2">
            <a:extLst>
              <a:ext uri="{FF2B5EF4-FFF2-40B4-BE49-F238E27FC236}">
                <a16:creationId xmlns:a16="http://schemas.microsoft.com/office/drawing/2014/main" id="{B09C820E-260A-BA5D-FFAA-4AB963DE8750}"/>
              </a:ext>
            </a:extLst>
          </p:cNvPr>
          <p:cNvSpPr>
            <a:spLocks noGrp="1"/>
          </p:cNvSpPr>
          <p:nvPr>
            <p:ph idx="1"/>
          </p:nvPr>
        </p:nvSpPr>
        <p:spPr/>
        <p:txBody>
          <a:bodyPr vert="horz" lIns="91440" tIns="45720" rIns="91440" bIns="45720" rtlCol="0" anchor="t">
            <a:normAutofit lnSpcReduction="10000"/>
          </a:bodyPr>
          <a:lstStyle/>
          <a:p>
            <a:r>
              <a:rPr lang="en-US" dirty="0">
                <a:ea typeface="+mn-lt"/>
                <a:cs typeface="+mn-lt"/>
              </a:rPr>
              <a:t>A NoSQL originally referring to non-SQL or non-relational is a database that provides a mechanism for storage and retrieval of data. This data is modeled in means other than the tabular relations used in relational databases. </a:t>
            </a:r>
          </a:p>
          <a:p>
            <a:r>
              <a:rPr lang="en-US" dirty="0">
                <a:ea typeface="+mn-lt"/>
                <a:cs typeface="+mn-lt"/>
              </a:rPr>
              <a:t>A NoSQL database includes simplicity of design, simpler horizontal scaling to clusters of machines, and finer control over </a:t>
            </a:r>
            <a:r>
              <a:rPr lang="en-US" dirty="0" err="1">
                <a:ea typeface="+mn-lt"/>
                <a:cs typeface="+mn-lt"/>
              </a:rPr>
              <a:t>availability.The</a:t>
            </a:r>
            <a:r>
              <a:rPr lang="en-US" dirty="0">
                <a:ea typeface="+mn-lt"/>
                <a:cs typeface="+mn-lt"/>
              </a:rPr>
              <a:t> suitability of a given NoSQL database depends on the problem it should solve. Data structures used by NoSQL databases are sometimes also viewed as more flexible than relational database tables. </a:t>
            </a:r>
          </a:p>
          <a:p>
            <a:r>
              <a:rPr lang="en-US" dirty="0" err="1">
                <a:cs typeface="Calibri"/>
              </a:rPr>
              <a:t>eg.</a:t>
            </a:r>
            <a:r>
              <a:rPr lang="en-US" dirty="0">
                <a:cs typeface="Calibri"/>
              </a:rPr>
              <a:t>, </a:t>
            </a:r>
            <a:r>
              <a:rPr lang="en-US" dirty="0" err="1">
                <a:cs typeface="Calibri"/>
              </a:rPr>
              <a:t>elasticsearch</a:t>
            </a:r>
            <a:endParaRPr lang="en-US">
              <a:cs typeface="Calibri"/>
            </a:endParaRPr>
          </a:p>
        </p:txBody>
      </p:sp>
    </p:spTree>
    <p:extLst>
      <p:ext uri="{BB962C8B-B14F-4D97-AF65-F5344CB8AC3E}">
        <p14:creationId xmlns:p14="http://schemas.microsoft.com/office/powerpoint/2010/main" val="35823471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F0F74-1CBC-AB4B-7868-998BD3520BAF}"/>
              </a:ext>
            </a:extLst>
          </p:cNvPr>
          <p:cNvSpPr>
            <a:spLocks noGrp="1"/>
          </p:cNvSpPr>
          <p:nvPr>
            <p:ph type="title"/>
          </p:nvPr>
        </p:nvSpPr>
        <p:spPr/>
        <p:txBody>
          <a:bodyPr/>
          <a:lstStyle/>
          <a:p>
            <a:r>
              <a:rPr lang="en-US" dirty="0">
                <a:cs typeface="Calibri Light"/>
              </a:rPr>
              <a:t>Advantage over RDBMS</a:t>
            </a:r>
            <a:endParaRPr lang="en-US" dirty="0"/>
          </a:p>
        </p:txBody>
      </p:sp>
      <p:pic>
        <p:nvPicPr>
          <p:cNvPr id="4" name="Picture 4" descr="Diagram&#10;&#10;Description automatically generated">
            <a:extLst>
              <a:ext uri="{FF2B5EF4-FFF2-40B4-BE49-F238E27FC236}">
                <a16:creationId xmlns:a16="http://schemas.microsoft.com/office/drawing/2014/main" id="{09AC37D6-85C3-580C-A047-2A96C823B03D}"/>
              </a:ext>
            </a:extLst>
          </p:cNvPr>
          <p:cNvPicPr>
            <a:picLocks noGrp="1" noChangeAspect="1"/>
          </p:cNvPicPr>
          <p:nvPr>
            <p:ph idx="1"/>
          </p:nvPr>
        </p:nvPicPr>
        <p:blipFill>
          <a:blip r:embed="rId2"/>
          <a:stretch>
            <a:fillRect/>
          </a:stretch>
        </p:blipFill>
        <p:spPr>
          <a:xfrm>
            <a:off x="2524125" y="2043906"/>
            <a:ext cx="7143750" cy="3914775"/>
          </a:xfrm>
        </p:spPr>
      </p:pic>
    </p:spTree>
    <p:extLst>
      <p:ext uri="{BB962C8B-B14F-4D97-AF65-F5344CB8AC3E}">
        <p14:creationId xmlns:p14="http://schemas.microsoft.com/office/powerpoint/2010/main" val="392887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ED6DE-58A3-860D-BE25-B3FB74BD0507}"/>
              </a:ext>
            </a:extLst>
          </p:cNvPr>
          <p:cNvSpPr>
            <a:spLocks noGrp="1"/>
          </p:cNvSpPr>
          <p:nvPr>
            <p:ph type="title"/>
          </p:nvPr>
        </p:nvSpPr>
        <p:spPr/>
        <p:txBody>
          <a:bodyPr/>
          <a:lstStyle/>
          <a:p>
            <a:r>
              <a:rPr lang="en-US" dirty="0">
                <a:cs typeface="Calibri Light"/>
              </a:rPr>
              <a:t>Types of NoSQL DB</a:t>
            </a:r>
            <a:endParaRPr lang="en-US" dirty="0"/>
          </a:p>
        </p:txBody>
      </p:sp>
      <p:pic>
        <p:nvPicPr>
          <p:cNvPr id="7" name="Picture 7" descr="Graphical user interface, diagram, application&#10;&#10;Description automatically generated">
            <a:extLst>
              <a:ext uri="{FF2B5EF4-FFF2-40B4-BE49-F238E27FC236}">
                <a16:creationId xmlns:a16="http://schemas.microsoft.com/office/drawing/2014/main" id="{A1179F28-6B88-F3D3-DE1F-A63CB16320D8}"/>
              </a:ext>
            </a:extLst>
          </p:cNvPr>
          <p:cNvPicPr>
            <a:picLocks noGrp="1" noChangeAspect="1"/>
          </p:cNvPicPr>
          <p:nvPr>
            <p:ph idx="1"/>
          </p:nvPr>
        </p:nvPicPr>
        <p:blipFill>
          <a:blip r:embed="rId2"/>
          <a:stretch>
            <a:fillRect/>
          </a:stretch>
        </p:blipFill>
        <p:spPr>
          <a:xfrm>
            <a:off x="838200" y="2314168"/>
            <a:ext cx="10515600" cy="3374251"/>
          </a:xfrm>
        </p:spPr>
      </p:pic>
    </p:spTree>
    <p:extLst>
      <p:ext uri="{BB962C8B-B14F-4D97-AF65-F5344CB8AC3E}">
        <p14:creationId xmlns:p14="http://schemas.microsoft.com/office/powerpoint/2010/main" val="6448209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21657-9A03-DC87-8CFB-18823F11C006}"/>
              </a:ext>
            </a:extLst>
          </p:cNvPr>
          <p:cNvSpPr>
            <a:spLocks noGrp="1"/>
          </p:cNvSpPr>
          <p:nvPr>
            <p:ph type="title"/>
          </p:nvPr>
        </p:nvSpPr>
        <p:spPr>
          <a:xfrm>
            <a:off x="492370" y="605896"/>
            <a:ext cx="3084844" cy="5646208"/>
          </a:xfrm>
        </p:spPr>
        <p:txBody>
          <a:bodyPr anchor="ctr">
            <a:normAutofit/>
          </a:bodyPr>
          <a:lstStyle/>
          <a:p>
            <a:r>
              <a:rPr lang="en-US" sz="3600">
                <a:solidFill>
                  <a:srgbClr val="FFFFFF"/>
                </a:solidFill>
                <a:ea typeface="+mj-lt"/>
                <a:cs typeface="+mj-lt"/>
              </a:rPr>
              <a:t>Key Value Pair Based</a:t>
            </a:r>
            <a:endParaRPr lang="en-US" sz="3600">
              <a:solidFill>
                <a:srgbClr val="FFFFFF"/>
              </a:solidFill>
            </a:endParaRPr>
          </a:p>
        </p:txBody>
      </p:sp>
      <p:sp>
        <p:nvSpPr>
          <p:cNvPr id="19" name="Content Placeholder 2">
            <a:extLst>
              <a:ext uri="{FF2B5EF4-FFF2-40B4-BE49-F238E27FC236}">
                <a16:creationId xmlns:a16="http://schemas.microsoft.com/office/drawing/2014/main" id="{BF2766D9-F93F-532E-BCE9-0A7AA1A173CF}"/>
              </a:ext>
            </a:extLst>
          </p:cNvPr>
          <p:cNvSpPr>
            <a:spLocks noGrp="1"/>
          </p:cNvSpPr>
          <p:nvPr>
            <p:ph idx="1"/>
          </p:nvPr>
        </p:nvSpPr>
        <p:spPr>
          <a:xfrm>
            <a:off x="4742016" y="605896"/>
            <a:ext cx="6413663" cy="5646208"/>
          </a:xfrm>
        </p:spPr>
        <p:txBody>
          <a:bodyPr vert="horz" lIns="91440" tIns="45720" rIns="91440" bIns="45720" rtlCol="0" anchor="ctr">
            <a:normAutofit/>
          </a:bodyPr>
          <a:lstStyle/>
          <a:p>
            <a:r>
              <a:rPr lang="en-US">
                <a:ea typeface="+mn-lt"/>
                <a:cs typeface="+mn-lt"/>
              </a:rPr>
              <a:t>Data is stored in key/value pairs. It is designed in such a way to handle lots of data and heavy load.</a:t>
            </a:r>
            <a:endParaRPr lang="en-US">
              <a:cs typeface="Calibri" panose="020F0502020204030204"/>
            </a:endParaRPr>
          </a:p>
          <a:p>
            <a:r>
              <a:rPr lang="en-US">
                <a:ea typeface="+mn-lt"/>
                <a:cs typeface="+mn-lt"/>
              </a:rPr>
              <a:t>Key-value pair storage databases store data as a hash table where each key is unique, and the value can be a JSON, BLOB(Binary Large Objects), string, etc.</a:t>
            </a:r>
            <a:endParaRPr lang="en-US"/>
          </a:p>
          <a:p>
            <a:r>
              <a:rPr lang="en-US" b="1">
                <a:ea typeface="+mn-lt"/>
                <a:cs typeface="+mn-lt"/>
              </a:rPr>
              <a:t>Redis</a:t>
            </a:r>
            <a:r>
              <a:rPr lang="en-US">
                <a:ea typeface="+mn-lt"/>
                <a:cs typeface="+mn-lt"/>
              </a:rPr>
              <a:t>, Dynamo, Riak are some NoSQL examples of key-value store Databases. They are all based on Amazon’s Dynamo paper.</a:t>
            </a:r>
            <a:endParaRPr lang="en-US">
              <a:cs typeface="Calibri"/>
            </a:endParaRPr>
          </a:p>
          <a:p>
            <a:endParaRPr lang="en-US">
              <a:cs typeface="Calibri"/>
            </a:endParaRPr>
          </a:p>
        </p:txBody>
      </p:sp>
    </p:spTree>
    <p:extLst>
      <p:ext uri="{BB962C8B-B14F-4D97-AF65-F5344CB8AC3E}">
        <p14:creationId xmlns:p14="http://schemas.microsoft.com/office/powerpoint/2010/main" val="34856431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BF649-B1E4-ECEA-1B4A-9F37B51E06AD}"/>
              </a:ext>
            </a:extLst>
          </p:cNvPr>
          <p:cNvSpPr>
            <a:spLocks noGrp="1"/>
          </p:cNvSpPr>
          <p:nvPr>
            <p:ph type="title"/>
          </p:nvPr>
        </p:nvSpPr>
        <p:spPr/>
        <p:txBody>
          <a:bodyPr/>
          <a:lstStyle/>
          <a:p>
            <a:endParaRPr lang="en-US"/>
          </a:p>
        </p:txBody>
      </p:sp>
      <p:pic>
        <p:nvPicPr>
          <p:cNvPr id="4" name="Picture 4" descr="Table&#10;&#10;Description automatically generated">
            <a:extLst>
              <a:ext uri="{FF2B5EF4-FFF2-40B4-BE49-F238E27FC236}">
                <a16:creationId xmlns:a16="http://schemas.microsoft.com/office/drawing/2014/main" id="{AE5DAF7B-83C3-A168-8A66-8D1F1D13E6E8}"/>
              </a:ext>
            </a:extLst>
          </p:cNvPr>
          <p:cNvPicPr>
            <a:picLocks noGrp="1" noChangeAspect="1"/>
          </p:cNvPicPr>
          <p:nvPr>
            <p:ph idx="1"/>
          </p:nvPr>
        </p:nvPicPr>
        <p:blipFill>
          <a:blip r:embed="rId2"/>
          <a:stretch>
            <a:fillRect/>
          </a:stretch>
        </p:blipFill>
        <p:spPr>
          <a:xfrm>
            <a:off x="3810000" y="2591594"/>
            <a:ext cx="4572000" cy="2819400"/>
          </a:xfrm>
        </p:spPr>
      </p:pic>
    </p:spTree>
    <p:extLst>
      <p:ext uri="{BB962C8B-B14F-4D97-AF65-F5344CB8AC3E}">
        <p14:creationId xmlns:p14="http://schemas.microsoft.com/office/powerpoint/2010/main" val="832137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44E66-F369-CFC3-3B7D-A4B948C41840}"/>
              </a:ext>
            </a:extLst>
          </p:cNvPr>
          <p:cNvSpPr>
            <a:spLocks noGrp="1"/>
          </p:cNvSpPr>
          <p:nvPr>
            <p:ph type="title"/>
          </p:nvPr>
        </p:nvSpPr>
        <p:spPr/>
        <p:txBody>
          <a:bodyPr/>
          <a:lstStyle/>
          <a:p>
            <a:r>
              <a:rPr lang="en-US" dirty="0">
                <a:cs typeface="Calibri Light"/>
              </a:rPr>
              <a:t>Database and its terminologies</a:t>
            </a:r>
            <a:endParaRPr lang="en-US" dirty="0"/>
          </a:p>
        </p:txBody>
      </p:sp>
      <p:graphicFrame>
        <p:nvGraphicFramePr>
          <p:cNvPr id="5" name="Content Placeholder 2">
            <a:extLst>
              <a:ext uri="{FF2B5EF4-FFF2-40B4-BE49-F238E27FC236}">
                <a16:creationId xmlns:a16="http://schemas.microsoft.com/office/drawing/2014/main" id="{26614558-5645-DB44-6BD7-0ECBB9A7B387}"/>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596796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0F2C8-1338-8143-1503-79CA5205E2CA}"/>
              </a:ext>
            </a:extLst>
          </p:cNvPr>
          <p:cNvSpPr>
            <a:spLocks noGrp="1"/>
          </p:cNvSpPr>
          <p:nvPr>
            <p:ph type="title"/>
          </p:nvPr>
        </p:nvSpPr>
        <p:spPr/>
        <p:txBody>
          <a:bodyPr/>
          <a:lstStyle/>
          <a:p>
            <a:r>
              <a:rPr lang="en-US" dirty="0">
                <a:cs typeface="Calibri Light"/>
              </a:rPr>
              <a:t>2. </a:t>
            </a:r>
            <a:r>
              <a:rPr lang="en-US" dirty="0">
                <a:ea typeface="+mj-lt"/>
                <a:cs typeface="+mj-lt"/>
              </a:rPr>
              <a:t>Column-based</a:t>
            </a:r>
            <a:endParaRPr lang="en-US" dirty="0"/>
          </a:p>
        </p:txBody>
      </p:sp>
      <p:sp>
        <p:nvSpPr>
          <p:cNvPr id="3" name="Content Placeholder 2">
            <a:extLst>
              <a:ext uri="{FF2B5EF4-FFF2-40B4-BE49-F238E27FC236}">
                <a16:creationId xmlns:a16="http://schemas.microsoft.com/office/drawing/2014/main" id="{F905FC04-97DF-8639-8B0A-8938D1185D94}"/>
              </a:ext>
            </a:extLst>
          </p:cNvPr>
          <p:cNvSpPr>
            <a:spLocks noGrp="1"/>
          </p:cNvSpPr>
          <p:nvPr>
            <p:ph idx="1"/>
          </p:nvPr>
        </p:nvSpPr>
        <p:spPr/>
        <p:txBody>
          <a:bodyPr vert="horz" lIns="91440" tIns="45720" rIns="91440" bIns="45720" rtlCol="0" anchor="t">
            <a:normAutofit/>
          </a:bodyPr>
          <a:lstStyle/>
          <a:p>
            <a:r>
              <a:rPr lang="en-US" dirty="0">
                <a:ea typeface="+mn-lt"/>
                <a:cs typeface="+mn-lt"/>
              </a:rPr>
              <a:t>Column-oriented databases work on columns and are based on </a:t>
            </a:r>
            <a:r>
              <a:rPr lang="en-US" dirty="0" err="1">
                <a:ea typeface="+mn-lt"/>
                <a:cs typeface="+mn-lt"/>
              </a:rPr>
              <a:t>BigTable</a:t>
            </a:r>
            <a:r>
              <a:rPr lang="en-US" dirty="0">
                <a:ea typeface="+mn-lt"/>
                <a:cs typeface="+mn-lt"/>
              </a:rPr>
              <a:t> paper by Google. Every column is treated separately. Values of single column databases are stored contiguously.</a:t>
            </a:r>
          </a:p>
          <a:p>
            <a:r>
              <a:rPr lang="en-US" dirty="0">
                <a:ea typeface="+mn-lt"/>
                <a:cs typeface="+mn-lt"/>
              </a:rPr>
              <a:t> In this data is stored in cells grouped in columns of data rather than as rows of data.</a:t>
            </a:r>
          </a:p>
          <a:p>
            <a:r>
              <a:rPr lang="en-US" dirty="0">
                <a:ea typeface="+mn-lt"/>
                <a:cs typeface="+mn-lt"/>
              </a:rPr>
              <a:t>They deliver high performance on aggregation queries like SUM, COUNT, AVG, MIN etc. as the data is readily available in a column.</a:t>
            </a:r>
          </a:p>
          <a:p>
            <a:r>
              <a:rPr lang="en-US" dirty="0">
                <a:ea typeface="+mn-lt"/>
                <a:cs typeface="+mn-lt"/>
              </a:rPr>
              <a:t>HBase, </a:t>
            </a:r>
            <a:r>
              <a:rPr lang="en-US" b="1" dirty="0">
                <a:ea typeface="+mn-lt"/>
                <a:cs typeface="+mn-lt"/>
              </a:rPr>
              <a:t>Cassandra</a:t>
            </a:r>
            <a:r>
              <a:rPr lang="en-US" dirty="0">
                <a:ea typeface="+mn-lt"/>
                <a:cs typeface="+mn-lt"/>
              </a:rPr>
              <a:t>, HBase, </a:t>
            </a:r>
            <a:r>
              <a:rPr lang="en-US" dirty="0" err="1">
                <a:ea typeface="+mn-lt"/>
                <a:cs typeface="+mn-lt"/>
              </a:rPr>
              <a:t>Hypertable</a:t>
            </a:r>
            <a:r>
              <a:rPr lang="en-US" dirty="0">
                <a:ea typeface="+mn-lt"/>
                <a:cs typeface="+mn-lt"/>
              </a:rPr>
              <a:t> are NoSQL query examples of column-based database.</a:t>
            </a:r>
            <a:endParaRPr lang="en-US" dirty="0">
              <a:cs typeface="Calibri" panose="020F0502020204030204"/>
            </a:endParaRPr>
          </a:p>
        </p:txBody>
      </p:sp>
    </p:spTree>
    <p:extLst>
      <p:ext uri="{BB962C8B-B14F-4D97-AF65-F5344CB8AC3E}">
        <p14:creationId xmlns:p14="http://schemas.microsoft.com/office/powerpoint/2010/main" val="16795070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DA19A-3907-D568-F410-58041BDACBE8}"/>
              </a:ext>
            </a:extLst>
          </p:cNvPr>
          <p:cNvSpPr>
            <a:spLocks noGrp="1"/>
          </p:cNvSpPr>
          <p:nvPr>
            <p:ph type="title"/>
          </p:nvPr>
        </p:nvSpPr>
        <p:spPr/>
        <p:txBody>
          <a:bodyPr/>
          <a:lstStyle/>
          <a:p>
            <a:endParaRPr lang="en-US"/>
          </a:p>
        </p:txBody>
      </p:sp>
      <p:pic>
        <p:nvPicPr>
          <p:cNvPr id="4" name="Picture 4" descr="Table&#10;&#10;Description automatically generated">
            <a:extLst>
              <a:ext uri="{FF2B5EF4-FFF2-40B4-BE49-F238E27FC236}">
                <a16:creationId xmlns:a16="http://schemas.microsoft.com/office/drawing/2014/main" id="{9E8832DE-29D2-6B5C-6893-EA9B6A2B2E74}"/>
              </a:ext>
            </a:extLst>
          </p:cNvPr>
          <p:cNvPicPr>
            <a:picLocks noGrp="1" noChangeAspect="1"/>
          </p:cNvPicPr>
          <p:nvPr>
            <p:ph idx="1"/>
          </p:nvPr>
        </p:nvPicPr>
        <p:blipFill>
          <a:blip r:embed="rId2"/>
          <a:stretch>
            <a:fillRect/>
          </a:stretch>
        </p:blipFill>
        <p:spPr>
          <a:xfrm>
            <a:off x="3829050" y="2396331"/>
            <a:ext cx="4533900" cy="3209925"/>
          </a:xfrm>
        </p:spPr>
      </p:pic>
    </p:spTree>
    <p:extLst>
      <p:ext uri="{BB962C8B-B14F-4D97-AF65-F5344CB8AC3E}">
        <p14:creationId xmlns:p14="http://schemas.microsoft.com/office/powerpoint/2010/main" val="4047448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9B0F2-3C27-8EFD-730C-56B8C667FDA8}"/>
              </a:ext>
            </a:extLst>
          </p:cNvPr>
          <p:cNvSpPr>
            <a:spLocks noGrp="1"/>
          </p:cNvSpPr>
          <p:nvPr>
            <p:ph type="title"/>
          </p:nvPr>
        </p:nvSpPr>
        <p:spPr/>
        <p:txBody>
          <a:bodyPr/>
          <a:lstStyle/>
          <a:p>
            <a:r>
              <a:rPr lang="en-US" dirty="0">
                <a:cs typeface="Calibri Light"/>
              </a:rPr>
              <a:t>3. </a:t>
            </a:r>
            <a:r>
              <a:rPr lang="en-US" dirty="0">
                <a:ea typeface="+mj-lt"/>
                <a:cs typeface="+mj-lt"/>
              </a:rPr>
              <a:t>Document-Oriented</a:t>
            </a:r>
            <a:endParaRPr lang="en-US" dirty="0"/>
          </a:p>
        </p:txBody>
      </p:sp>
      <p:sp>
        <p:nvSpPr>
          <p:cNvPr id="3" name="Content Placeholder 2">
            <a:extLst>
              <a:ext uri="{FF2B5EF4-FFF2-40B4-BE49-F238E27FC236}">
                <a16:creationId xmlns:a16="http://schemas.microsoft.com/office/drawing/2014/main" id="{54D53B01-0700-A435-9E06-7AF31670E7C1}"/>
              </a:ext>
            </a:extLst>
          </p:cNvPr>
          <p:cNvSpPr>
            <a:spLocks noGrp="1"/>
          </p:cNvSpPr>
          <p:nvPr>
            <p:ph idx="1"/>
          </p:nvPr>
        </p:nvSpPr>
        <p:spPr/>
        <p:txBody>
          <a:bodyPr vert="horz" lIns="91440" tIns="45720" rIns="91440" bIns="45720" rtlCol="0" anchor="t">
            <a:normAutofit/>
          </a:bodyPr>
          <a:lstStyle/>
          <a:p>
            <a:r>
              <a:rPr lang="en-US" dirty="0">
                <a:ea typeface="+mn-lt"/>
                <a:cs typeface="+mn-lt"/>
              </a:rPr>
              <a:t>Document-Oriented NoSQL DB stores and retrieves data as a key value pair but the value part is stored as a document. The document is stored in JSON or XML formats. The value is understood by the DB and can be queried.</a:t>
            </a:r>
            <a:endParaRPr lang="en-US">
              <a:cs typeface="Calibri"/>
            </a:endParaRPr>
          </a:p>
          <a:p>
            <a:r>
              <a:rPr lang="en-US" dirty="0">
                <a:ea typeface="+mn-lt"/>
                <a:cs typeface="+mn-lt"/>
              </a:rPr>
              <a:t>The document type is mostly used for CMS systems, blogging platforms, real-time analytics &amp; e-commerce applications. It should not use for complex transactions which require multiple operations or queries against varying aggregate structures.</a:t>
            </a:r>
            <a:endParaRPr lang="en-US" dirty="0">
              <a:cs typeface="Calibri"/>
            </a:endParaRPr>
          </a:p>
          <a:p>
            <a:r>
              <a:rPr lang="en-US" dirty="0">
                <a:ea typeface="+mn-lt"/>
                <a:cs typeface="+mn-lt"/>
              </a:rPr>
              <a:t>Amazon </a:t>
            </a:r>
            <a:r>
              <a:rPr lang="en-US" dirty="0" err="1">
                <a:ea typeface="+mn-lt"/>
                <a:cs typeface="+mn-lt"/>
              </a:rPr>
              <a:t>SimpleDB</a:t>
            </a:r>
            <a:r>
              <a:rPr lang="en-US" dirty="0">
                <a:ea typeface="+mn-lt"/>
                <a:cs typeface="+mn-lt"/>
              </a:rPr>
              <a:t>, CouchDB, MongoDB, Riak, Lotus Notes, </a:t>
            </a:r>
            <a:r>
              <a:rPr lang="en-US" b="1" dirty="0">
                <a:ea typeface="+mn-lt"/>
                <a:cs typeface="+mn-lt"/>
              </a:rPr>
              <a:t>MongoDB</a:t>
            </a:r>
            <a:r>
              <a:rPr lang="en-US" dirty="0">
                <a:ea typeface="+mn-lt"/>
                <a:cs typeface="+mn-lt"/>
              </a:rPr>
              <a:t>, are popular Document originated DBMS systems.</a:t>
            </a:r>
            <a:endParaRPr lang="en-US" dirty="0">
              <a:cs typeface="Calibri"/>
            </a:endParaRPr>
          </a:p>
          <a:p>
            <a:endParaRPr lang="en-US" dirty="0">
              <a:cs typeface="Calibri"/>
            </a:endParaRPr>
          </a:p>
        </p:txBody>
      </p:sp>
    </p:spTree>
    <p:extLst>
      <p:ext uri="{BB962C8B-B14F-4D97-AF65-F5344CB8AC3E}">
        <p14:creationId xmlns:p14="http://schemas.microsoft.com/office/powerpoint/2010/main" val="3099240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38073-2977-FDB9-99E2-BC465DA9D633}"/>
              </a:ext>
            </a:extLst>
          </p:cNvPr>
          <p:cNvSpPr>
            <a:spLocks noGrp="1"/>
          </p:cNvSpPr>
          <p:nvPr>
            <p:ph type="title"/>
          </p:nvPr>
        </p:nvSpPr>
        <p:spPr/>
        <p:txBody>
          <a:bodyPr/>
          <a:lstStyle/>
          <a:p>
            <a:endParaRPr lang="en-US"/>
          </a:p>
        </p:txBody>
      </p:sp>
      <p:pic>
        <p:nvPicPr>
          <p:cNvPr id="4" name="Picture 4" descr="A picture containing table&#10;&#10;Description automatically generated">
            <a:extLst>
              <a:ext uri="{FF2B5EF4-FFF2-40B4-BE49-F238E27FC236}">
                <a16:creationId xmlns:a16="http://schemas.microsoft.com/office/drawing/2014/main" id="{F769D512-8813-5AC4-2854-F9A969FCE84C}"/>
              </a:ext>
            </a:extLst>
          </p:cNvPr>
          <p:cNvPicPr>
            <a:picLocks noGrp="1" noChangeAspect="1"/>
          </p:cNvPicPr>
          <p:nvPr>
            <p:ph idx="1"/>
          </p:nvPr>
        </p:nvPicPr>
        <p:blipFill>
          <a:blip r:embed="rId2"/>
          <a:stretch>
            <a:fillRect/>
          </a:stretch>
        </p:blipFill>
        <p:spPr>
          <a:xfrm>
            <a:off x="2624137" y="2972594"/>
            <a:ext cx="6943725" cy="2057400"/>
          </a:xfrm>
        </p:spPr>
      </p:pic>
    </p:spTree>
    <p:extLst>
      <p:ext uri="{BB962C8B-B14F-4D97-AF65-F5344CB8AC3E}">
        <p14:creationId xmlns:p14="http://schemas.microsoft.com/office/powerpoint/2010/main" val="40052064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8E00B-7305-B6DD-8824-8B0C5388E0E3}"/>
              </a:ext>
            </a:extLst>
          </p:cNvPr>
          <p:cNvSpPr>
            <a:spLocks noGrp="1"/>
          </p:cNvSpPr>
          <p:nvPr>
            <p:ph type="title"/>
          </p:nvPr>
        </p:nvSpPr>
        <p:spPr/>
        <p:txBody>
          <a:bodyPr/>
          <a:lstStyle/>
          <a:p>
            <a:r>
              <a:rPr lang="en-US" dirty="0">
                <a:cs typeface="Calibri Light"/>
              </a:rPr>
              <a:t>4. </a:t>
            </a:r>
            <a:r>
              <a:rPr lang="en-US" dirty="0">
                <a:ea typeface="+mj-lt"/>
                <a:cs typeface="+mj-lt"/>
              </a:rPr>
              <a:t>Graph-Based</a:t>
            </a:r>
            <a:endParaRPr lang="en-US" dirty="0"/>
          </a:p>
        </p:txBody>
      </p:sp>
      <p:sp>
        <p:nvSpPr>
          <p:cNvPr id="3" name="Content Placeholder 2">
            <a:extLst>
              <a:ext uri="{FF2B5EF4-FFF2-40B4-BE49-F238E27FC236}">
                <a16:creationId xmlns:a16="http://schemas.microsoft.com/office/drawing/2014/main" id="{28710B3E-ADAF-4CA1-DDC2-9E40ED82792F}"/>
              </a:ext>
            </a:extLst>
          </p:cNvPr>
          <p:cNvSpPr>
            <a:spLocks noGrp="1"/>
          </p:cNvSpPr>
          <p:nvPr>
            <p:ph idx="1"/>
          </p:nvPr>
        </p:nvSpPr>
        <p:spPr/>
        <p:txBody>
          <a:bodyPr vert="horz" lIns="91440" tIns="45720" rIns="91440" bIns="45720" rtlCol="0" anchor="t">
            <a:normAutofit/>
          </a:bodyPr>
          <a:lstStyle/>
          <a:p>
            <a:r>
              <a:rPr lang="en-US" dirty="0">
                <a:ea typeface="+mn-lt"/>
                <a:cs typeface="+mn-lt"/>
              </a:rPr>
              <a:t>A graph type database stores entities as well the relations amongst those entities. The entity is stored as a </a:t>
            </a:r>
            <a:r>
              <a:rPr lang="en-US" b="1" dirty="0">
                <a:ea typeface="+mn-lt"/>
                <a:cs typeface="+mn-lt"/>
              </a:rPr>
              <a:t>node </a:t>
            </a:r>
            <a:r>
              <a:rPr lang="en-US" dirty="0">
                <a:ea typeface="+mn-lt"/>
                <a:cs typeface="+mn-lt"/>
              </a:rPr>
              <a:t>with the relationship as edges. An edge gives a relationship between nodes. Every node and edge has a unique identifier.</a:t>
            </a:r>
          </a:p>
          <a:p>
            <a:r>
              <a:rPr lang="en-US" dirty="0">
                <a:ea typeface="+mn-lt"/>
                <a:cs typeface="+mn-lt"/>
              </a:rPr>
              <a:t> Graph database is a multi-relational in nature. Traversing relationship is fast as they are already captured into the DB, and there is no need to calculate them.</a:t>
            </a:r>
          </a:p>
          <a:p>
            <a:r>
              <a:rPr lang="en-US" dirty="0">
                <a:ea typeface="+mn-lt"/>
                <a:cs typeface="+mn-lt"/>
              </a:rPr>
              <a:t>Graph base database mostly used for social networks, logistics, spatial data.</a:t>
            </a:r>
          </a:p>
          <a:p>
            <a:r>
              <a:rPr lang="en-US" b="1" dirty="0">
                <a:ea typeface="+mn-lt"/>
                <a:cs typeface="+mn-lt"/>
              </a:rPr>
              <a:t>Neo4J</a:t>
            </a:r>
            <a:r>
              <a:rPr lang="en-US" dirty="0">
                <a:ea typeface="+mn-lt"/>
                <a:cs typeface="+mn-lt"/>
              </a:rPr>
              <a:t>, Infinite Graph, </a:t>
            </a:r>
            <a:r>
              <a:rPr lang="en-US" dirty="0" err="1">
                <a:ea typeface="+mn-lt"/>
                <a:cs typeface="+mn-lt"/>
              </a:rPr>
              <a:t>OrientDB</a:t>
            </a:r>
            <a:r>
              <a:rPr lang="en-US" dirty="0">
                <a:ea typeface="+mn-lt"/>
                <a:cs typeface="+mn-lt"/>
              </a:rPr>
              <a:t>, </a:t>
            </a:r>
            <a:r>
              <a:rPr lang="en-US" dirty="0" err="1">
                <a:ea typeface="+mn-lt"/>
                <a:cs typeface="+mn-lt"/>
              </a:rPr>
              <a:t>FlockDB</a:t>
            </a:r>
            <a:r>
              <a:rPr lang="en-US" dirty="0">
                <a:ea typeface="+mn-lt"/>
                <a:cs typeface="+mn-lt"/>
              </a:rPr>
              <a:t>.</a:t>
            </a:r>
          </a:p>
          <a:p>
            <a:endParaRPr lang="en-US" dirty="0">
              <a:cs typeface="Calibri"/>
            </a:endParaRPr>
          </a:p>
        </p:txBody>
      </p:sp>
    </p:spTree>
    <p:extLst>
      <p:ext uri="{BB962C8B-B14F-4D97-AF65-F5344CB8AC3E}">
        <p14:creationId xmlns:p14="http://schemas.microsoft.com/office/powerpoint/2010/main" val="12253020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8BA3D6-359B-95D0-1843-311B3FA3E9A5}"/>
              </a:ext>
            </a:extLst>
          </p:cNvPr>
          <p:cNvSpPr>
            <a:spLocks noGrp="1"/>
          </p:cNvSpPr>
          <p:nvPr>
            <p:ph type="title"/>
          </p:nvPr>
        </p:nvSpPr>
        <p:spPr/>
        <p:txBody>
          <a:bodyPr/>
          <a:lstStyle/>
          <a:p>
            <a:endParaRPr lang="en-US"/>
          </a:p>
        </p:txBody>
      </p:sp>
      <p:pic>
        <p:nvPicPr>
          <p:cNvPr id="7" name="Picture 7" descr="Diagram&#10;&#10;Description automatically generated">
            <a:extLst>
              <a:ext uri="{FF2B5EF4-FFF2-40B4-BE49-F238E27FC236}">
                <a16:creationId xmlns:a16="http://schemas.microsoft.com/office/drawing/2014/main" id="{C9694603-E625-9079-2579-4CB6E8BF2408}"/>
              </a:ext>
            </a:extLst>
          </p:cNvPr>
          <p:cNvPicPr>
            <a:picLocks noGrp="1" noChangeAspect="1"/>
          </p:cNvPicPr>
          <p:nvPr>
            <p:ph idx="1"/>
          </p:nvPr>
        </p:nvPicPr>
        <p:blipFill>
          <a:blip r:embed="rId2"/>
          <a:stretch>
            <a:fillRect/>
          </a:stretch>
        </p:blipFill>
        <p:spPr>
          <a:xfrm>
            <a:off x="4024312" y="2329656"/>
            <a:ext cx="4143375" cy="3343275"/>
          </a:xfrm>
        </p:spPr>
      </p:pic>
    </p:spTree>
    <p:extLst>
      <p:ext uri="{BB962C8B-B14F-4D97-AF65-F5344CB8AC3E}">
        <p14:creationId xmlns:p14="http://schemas.microsoft.com/office/powerpoint/2010/main" val="13166035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3A5F4-00D2-96F2-3B60-3F93EF32CE6E}"/>
              </a:ext>
            </a:extLst>
          </p:cNvPr>
          <p:cNvSpPr>
            <a:spLocks noGrp="1"/>
          </p:cNvSpPr>
          <p:nvPr>
            <p:ph type="title"/>
          </p:nvPr>
        </p:nvSpPr>
        <p:spPr/>
        <p:txBody>
          <a:bodyPr/>
          <a:lstStyle/>
          <a:p>
            <a:r>
              <a:rPr lang="en-US" dirty="0">
                <a:cs typeface="Calibri Light"/>
              </a:rPr>
              <a:t>What is </a:t>
            </a:r>
            <a:r>
              <a:rPr lang="en-US" dirty="0" err="1">
                <a:cs typeface="Calibri Light"/>
              </a:rPr>
              <a:t>graphDB</a:t>
            </a:r>
            <a:r>
              <a:rPr lang="en-US" dirty="0">
                <a:cs typeface="Calibri Light"/>
              </a:rPr>
              <a:t>?</a:t>
            </a:r>
            <a:endParaRPr lang="en-US" dirty="0"/>
          </a:p>
        </p:txBody>
      </p:sp>
      <p:sp>
        <p:nvSpPr>
          <p:cNvPr id="3" name="Content Placeholder 2">
            <a:extLst>
              <a:ext uri="{FF2B5EF4-FFF2-40B4-BE49-F238E27FC236}">
                <a16:creationId xmlns:a16="http://schemas.microsoft.com/office/drawing/2014/main" id="{4D9D9F82-A1A1-64BB-E408-FE1AD42905DD}"/>
              </a:ext>
            </a:extLst>
          </p:cNvPr>
          <p:cNvSpPr>
            <a:spLocks noGrp="1"/>
          </p:cNvSpPr>
          <p:nvPr>
            <p:ph idx="1"/>
          </p:nvPr>
        </p:nvSpPr>
        <p:spPr/>
        <p:txBody>
          <a:bodyPr vert="horz" lIns="91440" tIns="45720" rIns="91440" bIns="45720" rtlCol="0" anchor="t">
            <a:normAutofit/>
          </a:bodyPr>
          <a:lstStyle/>
          <a:p>
            <a:r>
              <a:rPr lang="en-US" dirty="0">
                <a:ea typeface="+mn-lt"/>
                <a:cs typeface="+mn-lt"/>
              </a:rPr>
              <a:t>A graph database </a:t>
            </a:r>
            <a:r>
              <a:rPr lang="en-US" b="1" dirty="0">
                <a:ea typeface="+mn-lt"/>
                <a:cs typeface="+mn-lt"/>
              </a:rPr>
              <a:t>stores nodes and relationships instead of tables, or documents</a:t>
            </a:r>
            <a:r>
              <a:rPr lang="en-US" dirty="0">
                <a:ea typeface="+mn-lt"/>
                <a:cs typeface="+mn-lt"/>
              </a:rPr>
              <a:t>. </a:t>
            </a:r>
            <a:endParaRPr lang="en-US"/>
          </a:p>
          <a:p>
            <a:r>
              <a:rPr lang="en-US" dirty="0">
                <a:ea typeface="+mn-lt"/>
                <a:cs typeface="+mn-lt"/>
              </a:rPr>
              <a:t>Data is stored just like you might sketch ideas on a whiteboard.</a:t>
            </a:r>
          </a:p>
          <a:p>
            <a:r>
              <a:rPr lang="en-US" dirty="0">
                <a:ea typeface="+mn-lt"/>
                <a:cs typeface="+mn-lt"/>
              </a:rPr>
              <a:t>It defined as </a:t>
            </a:r>
            <a:r>
              <a:rPr lang="en-US" b="1" dirty="0">
                <a:ea typeface="+mn-lt"/>
                <a:cs typeface="+mn-lt"/>
              </a:rPr>
              <a:t>a specialized, single-purpose platform for creating and manipulating graph.</a:t>
            </a:r>
            <a:endParaRPr lang="en-US" dirty="0">
              <a:ea typeface="+mn-lt"/>
              <a:cs typeface="+mn-lt"/>
            </a:endParaRPr>
          </a:p>
          <a:p>
            <a:r>
              <a:rPr lang="en-US" dirty="0">
                <a:ea typeface="+mn-lt"/>
                <a:cs typeface="+mn-lt"/>
              </a:rPr>
              <a:t>A graph is a pictorial representation of a set of objects where some pairs of objects are connected by links. It is composed of two elements - nodes (vertices) and relationships (edges).</a:t>
            </a:r>
            <a:endParaRPr lang="en-US" b="1">
              <a:ea typeface="+mn-lt"/>
              <a:cs typeface="+mn-lt"/>
            </a:endParaRPr>
          </a:p>
        </p:txBody>
      </p:sp>
    </p:spTree>
    <p:extLst>
      <p:ext uri="{BB962C8B-B14F-4D97-AF65-F5344CB8AC3E}">
        <p14:creationId xmlns:p14="http://schemas.microsoft.com/office/powerpoint/2010/main" val="15266436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2ABD90-109D-B9B7-B6DC-5193EE67B770}"/>
              </a:ext>
            </a:extLst>
          </p:cNvPr>
          <p:cNvSpPr>
            <a:spLocks noGrp="1"/>
          </p:cNvSpPr>
          <p:nvPr>
            <p:ph type="title"/>
          </p:nvPr>
        </p:nvSpPr>
        <p:spPr/>
        <p:txBody>
          <a:bodyPr/>
          <a:lstStyle/>
          <a:p>
            <a:r>
              <a:rPr lang="en-US" dirty="0">
                <a:cs typeface="Calibri Light"/>
              </a:rPr>
              <a:t>Popular </a:t>
            </a:r>
            <a:r>
              <a:rPr lang="en-US" dirty="0" err="1">
                <a:cs typeface="Calibri Light"/>
              </a:rPr>
              <a:t>graphdb</a:t>
            </a:r>
            <a:endParaRPr lang="en-US" dirty="0" err="1"/>
          </a:p>
        </p:txBody>
      </p:sp>
      <p:sp>
        <p:nvSpPr>
          <p:cNvPr id="3" name="Content Placeholder 2">
            <a:extLst>
              <a:ext uri="{FF2B5EF4-FFF2-40B4-BE49-F238E27FC236}">
                <a16:creationId xmlns:a16="http://schemas.microsoft.com/office/drawing/2014/main" id="{CD8F4399-B2E8-DF01-E547-B20E1FAE49F9}"/>
              </a:ext>
            </a:extLst>
          </p:cNvPr>
          <p:cNvSpPr>
            <a:spLocks noGrp="1"/>
          </p:cNvSpPr>
          <p:nvPr>
            <p:ph idx="1"/>
          </p:nvPr>
        </p:nvSpPr>
        <p:spPr/>
        <p:txBody>
          <a:bodyPr vert="horz" lIns="91440" tIns="45720" rIns="91440" bIns="45720" rtlCol="0" anchor="t">
            <a:normAutofit/>
          </a:bodyPr>
          <a:lstStyle/>
          <a:p>
            <a:r>
              <a:rPr lang="en-US" dirty="0">
                <a:ea typeface="+mn-lt"/>
                <a:cs typeface="+mn-lt"/>
              </a:rPr>
              <a:t>Neo4j is a popular Graph Database.</a:t>
            </a:r>
            <a:endParaRPr lang="en-US" dirty="0"/>
          </a:p>
          <a:p>
            <a:r>
              <a:rPr lang="en-US" dirty="0">
                <a:ea typeface="+mn-lt"/>
                <a:cs typeface="+mn-lt"/>
              </a:rPr>
              <a:t> Other Graph Databases are Oracle NoSQL Database, </a:t>
            </a:r>
            <a:r>
              <a:rPr lang="en-US" dirty="0" err="1">
                <a:ea typeface="+mn-lt"/>
                <a:cs typeface="+mn-lt"/>
              </a:rPr>
              <a:t>OrientDB</a:t>
            </a:r>
            <a:r>
              <a:rPr lang="en-US" dirty="0">
                <a:ea typeface="+mn-lt"/>
                <a:cs typeface="+mn-lt"/>
              </a:rPr>
              <a:t>, </a:t>
            </a:r>
            <a:r>
              <a:rPr lang="en-US" dirty="0" err="1">
                <a:ea typeface="+mn-lt"/>
                <a:cs typeface="+mn-lt"/>
              </a:rPr>
              <a:t>HypherGraphDB</a:t>
            </a:r>
            <a:r>
              <a:rPr lang="en-US" dirty="0">
                <a:ea typeface="+mn-lt"/>
                <a:cs typeface="+mn-lt"/>
              </a:rPr>
              <a:t>, </a:t>
            </a:r>
            <a:r>
              <a:rPr lang="en-US" dirty="0" err="1">
                <a:ea typeface="+mn-lt"/>
                <a:cs typeface="+mn-lt"/>
              </a:rPr>
              <a:t>GraphBase</a:t>
            </a:r>
            <a:r>
              <a:rPr lang="en-US" dirty="0">
                <a:ea typeface="+mn-lt"/>
                <a:cs typeface="+mn-lt"/>
              </a:rPr>
              <a:t>, </a:t>
            </a:r>
            <a:r>
              <a:rPr lang="en-US" dirty="0" err="1">
                <a:ea typeface="+mn-lt"/>
                <a:cs typeface="+mn-lt"/>
              </a:rPr>
              <a:t>InfiniteGraph</a:t>
            </a:r>
            <a:r>
              <a:rPr lang="en-US" dirty="0">
                <a:ea typeface="+mn-lt"/>
                <a:cs typeface="+mn-lt"/>
              </a:rPr>
              <a:t>, and </a:t>
            </a:r>
            <a:r>
              <a:rPr lang="en-US" dirty="0" err="1">
                <a:ea typeface="+mn-lt"/>
                <a:cs typeface="+mn-lt"/>
              </a:rPr>
              <a:t>AllegroGraph</a:t>
            </a:r>
            <a:r>
              <a:rPr lang="en-US" dirty="0">
                <a:ea typeface="+mn-lt"/>
                <a:cs typeface="+mn-lt"/>
              </a:rPr>
              <a:t>.</a:t>
            </a:r>
            <a:endParaRPr lang="en-US"/>
          </a:p>
          <a:p>
            <a:endParaRPr lang="en-US" dirty="0">
              <a:cs typeface="Calibri"/>
            </a:endParaRPr>
          </a:p>
        </p:txBody>
      </p:sp>
      <p:pic>
        <p:nvPicPr>
          <p:cNvPr id="4" name="Picture 4" descr="Diagram&#10;&#10;Description automatically generated">
            <a:extLst>
              <a:ext uri="{FF2B5EF4-FFF2-40B4-BE49-F238E27FC236}">
                <a16:creationId xmlns:a16="http://schemas.microsoft.com/office/drawing/2014/main" id="{916AD1E2-F4E6-5C0C-DF08-EA8E4CC5087D}"/>
              </a:ext>
            </a:extLst>
          </p:cNvPr>
          <p:cNvPicPr>
            <a:picLocks noChangeAspect="1"/>
          </p:cNvPicPr>
          <p:nvPr/>
        </p:nvPicPr>
        <p:blipFill>
          <a:blip r:embed="rId2"/>
          <a:stretch>
            <a:fillRect/>
          </a:stretch>
        </p:blipFill>
        <p:spPr>
          <a:xfrm>
            <a:off x="3648636" y="3640827"/>
            <a:ext cx="3863787" cy="2445052"/>
          </a:xfrm>
          <a:prstGeom prst="rect">
            <a:avLst/>
          </a:prstGeom>
        </p:spPr>
      </p:pic>
    </p:spTree>
    <p:extLst>
      <p:ext uri="{BB962C8B-B14F-4D97-AF65-F5344CB8AC3E}">
        <p14:creationId xmlns:p14="http://schemas.microsoft.com/office/powerpoint/2010/main" val="346578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3F4DE-E943-5497-7797-E40FE3763B39}"/>
              </a:ext>
            </a:extLst>
          </p:cNvPr>
          <p:cNvSpPr>
            <a:spLocks noGrp="1"/>
          </p:cNvSpPr>
          <p:nvPr>
            <p:ph type="title"/>
          </p:nvPr>
        </p:nvSpPr>
        <p:spPr/>
        <p:txBody>
          <a:bodyPr/>
          <a:lstStyle/>
          <a:p>
            <a:r>
              <a:rPr lang="en-US" dirty="0"/>
              <a:t>Why Graph Databases?</a:t>
            </a:r>
          </a:p>
        </p:txBody>
      </p:sp>
      <p:sp>
        <p:nvSpPr>
          <p:cNvPr id="3" name="Content Placeholder 2">
            <a:extLst>
              <a:ext uri="{FF2B5EF4-FFF2-40B4-BE49-F238E27FC236}">
                <a16:creationId xmlns:a16="http://schemas.microsoft.com/office/drawing/2014/main" id="{ADB6CED0-55CF-A752-B9B8-9EE641452152}"/>
              </a:ext>
            </a:extLst>
          </p:cNvPr>
          <p:cNvSpPr>
            <a:spLocks noGrp="1"/>
          </p:cNvSpPr>
          <p:nvPr>
            <p:ph idx="1"/>
          </p:nvPr>
        </p:nvSpPr>
        <p:spPr/>
        <p:txBody>
          <a:bodyPr vert="horz" lIns="91440" tIns="45720" rIns="91440" bIns="45720" rtlCol="0" anchor="t">
            <a:normAutofit/>
          </a:bodyPr>
          <a:lstStyle/>
          <a:p>
            <a:pPr algn="just"/>
            <a:r>
              <a:rPr lang="en-US" dirty="0">
                <a:ea typeface="+mn-lt"/>
                <a:cs typeface="+mn-lt"/>
              </a:rPr>
              <a:t>Nowadays, most of the data exists in the form of the relationship between different objects and more often, the relationship between the data is more valuable than the data itself.</a:t>
            </a:r>
            <a:endParaRPr lang="en-US" dirty="0">
              <a:cs typeface="Calibri" panose="020F0502020204030204"/>
            </a:endParaRPr>
          </a:p>
          <a:p>
            <a:pPr algn="just"/>
            <a:r>
              <a:rPr lang="en-US" dirty="0">
                <a:ea typeface="+mn-lt"/>
                <a:cs typeface="+mn-lt"/>
              </a:rPr>
              <a:t>Relational databases store highly structured data which have several records storing the same type of data so they can be used to store structured data and, they do not store the relationships between the data.</a:t>
            </a:r>
          </a:p>
          <a:p>
            <a:pPr algn="just"/>
            <a:r>
              <a:rPr lang="en-US" dirty="0">
                <a:ea typeface="+mn-lt"/>
                <a:cs typeface="+mn-lt"/>
              </a:rPr>
              <a:t>Unlike other databases, graph databases store relationships and connections as first-class entities.</a:t>
            </a:r>
            <a:endParaRPr lang="en-US">
              <a:cs typeface="Calibri"/>
            </a:endParaRPr>
          </a:p>
          <a:p>
            <a:endParaRPr lang="en-US" dirty="0">
              <a:cs typeface="Calibri"/>
            </a:endParaRPr>
          </a:p>
        </p:txBody>
      </p:sp>
    </p:spTree>
    <p:extLst>
      <p:ext uri="{BB962C8B-B14F-4D97-AF65-F5344CB8AC3E}">
        <p14:creationId xmlns:p14="http://schemas.microsoft.com/office/powerpoint/2010/main" val="33886614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FFA90-3EEB-EFB6-FE1F-D9DD4F3EFE93}"/>
              </a:ext>
            </a:extLst>
          </p:cNvPr>
          <p:cNvSpPr>
            <a:spLocks noGrp="1"/>
          </p:cNvSpPr>
          <p:nvPr>
            <p:ph type="title"/>
          </p:nvPr>
        </p:nvSpPr>
        <p:spPr/>
        <p:txBody>
          <a:bodyPr/>
          <a:lstStyle/>
          <a:p>
            <a:r>
              <a:rPr lang="en-US" dirty="0"/>
              <a:t>RDBMS Vs Graph Database</a:t>
            </a:r>
          </a:p>
        </p:txBody>
      </p:sp>
      <p:graphicFrame>
        <p:nvGraphicFramePr>
          <p:cNvPr id="5" name="Content Placeholder 4">
            <a:extLst>
              <a:ext uri="{FF2B5EF4-FFF2-40B4-BE49-F238E27FC236}">
                <a16:creationId xmlns:a16="http://schemas.microsoft.com/office/drawing/2014/main" id="{6EA27302-8AC9-9F81-3FA6-D6641FC1EECF}"/>
              </a:ext>
            </a:extLst>
          </p:cNvPr>
          <p:cNvGraphicFramePr>
            <a:graphicFrameLocks noGrp="1"/>
          </p:cNvGraphicFramePr>
          <p:nvPr>
            <p:ph idx="1"/>
            <p:extLst>
              <p:ext uri="{D42A27DB-BD31-4B8C-83A1-F6EECF244321}">
                <p14:modId xmlns:p14="http://schemas.microsoft.com/office/powerpoint/2010/main" val="109426033"/>
              </p:ext>
            </p:extLst>
          </p:nvPr>
        </p:nvGraphicFramePr>
        <p:xfrm>
          <a:off x="838200" y="1825625"/>
          <a:ext cx="7010400" cy="2560320"/>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val="1500505492"/>
                    </a:ext>
                  </a:extLst>
                </a:gridCol>
                <a:gridCol w="3505200">
                  <a:extLst>
                    <a:ext uri="{9D8B030D-6E8A-4147-A177-3AD203B41FA5}">
                      <a16:colId xmlns:a16="http://schemas.microsoft.com/office/drawing/2014/main" val="973686986"/>
                    </a:ext>
                  </a:extLst>
                </a:gridCol>
              </a:tblGrid>
              <a:tr h="0">
                <a:tc>
                  <a:txBody>
                    <a:bodyPr/>
                    <a:lstStyle/>
                    <a:p>
                      <a:pPr algn="ctr" fontAlgn="t"/>
                      <a:r>
                        <a:rPr lang="en-US" dirty="0">
                          <a:effectLst/>
                        </a:rPr>
                        <a:t>RDBMS</a:t>
                      </a:r>
                    </a:p>
                  </a:txBody>
                  <a:tcPr marL="76200" marR="76200" marT="76200" marB="76200"/>
                </a:tc>
                <a:tc>
                  <a:txBody>
                    <a:bodyPr/>
                    <a:lstStyle/>
                    <a:p>
                      <a:pPr algn="ctr" fontAlgn="t"/>
                      <a:r>
                        <a:rPr lang="en-US" dirty="0">
                          <a:effectLst/>
                        </a:rPr>
                        <a:t>Graph Database</a:t>
                      </a:r>
                    </a:p>
                  </a:txBody>
                  <a:tcPr marL="76200" marR="76200" marT="76200" marB="76200"/>
                </a:tc>
                <a:extLst>
                  <a:ext uri="{0D108BD9-81ED-4DB2-BD59-A6C34878D82A}">
                    <a16:rowId xmlns:a16="http://schemas.microsoft.com/office/drawing/2014/main" val="2767207121"/>
                  </a:ext>
                </a:extLst>
              </a:tr>
              <a:tr h="0">
                <a:tc>
                  <a:txBody>
                    <a:bodyPr/>
                    <a:lstStyle/>
                    <a:p>
                      <a:pPr fontAlgn="t"/>
                      <a:r>
                        <a:rPr lang="en-US" dirty="0">
                          <a:effectLst/>
                        </a:rPr>
                        <a:t>Tables</a:t>
                      </a:r>
                    </a:p>
                  </a:txBody>
                  <a:tcPr marL="76200" marR="76200" marT="76200" marB="76200"/>
                </a:tc>
                <a:tc>
                  <a:txBody>
                    <a:bodyPr/>
                    <a:lstStyle/>
                    <a:p>
                      <a:pPr fontAlgn="t"/>
                      <a:r>
                        <a:rPr lang="en-US" dirty="0">
                          <a:effectLst/>
                        </a:rPr>
                        <a:t>Graphs</a:t>
                      </a:r>
                    </a:p>
                  </a:txBody>
                  <a:tcPr marL="76200" marR="76200" marT="76200" marB="76200"/>
                </a:tc>
                <a:extLst>
                  <a:ext uri="{0D108BD9-81ED-4DB2-BD59-A6C34878D82A}">
                    <a16:rowId xmlns:a16="http://schemas.microsoft.com/office/drawing/2014/main" val="4167144440"/>
                  </a:ext>
                </a:extLst>
              </a:tr>
              <a:tr h="0">
                <a:tc>
                  <a:txBody>
                    <a:bodyPr/>
                    <a:lstStyle/>
                    <a:p>
                      <a:pPr fontAlgn="t"/>
                      <a:r>
                        <a:rPr lang="en-US" dirty="0">
                          <a:effectLst/>
                        </a:rPr>
                        <a:t>Rows</a:t>
                      </a:r>
                    </a:p>
                  </a:txBody>
                  <a:tcPr marL="76200" marR="76200" marT="76200" marB="76200"/>
                </a:tc>
                <a:tc>
                  <a:txBody>
                    <a:bodyPr/>
                    <a:lstStyle/>
                    <a:p>
                      <a:pPr fontAlgn="t"/>
                      <a:r>
                        <a:rPr lang="en-US" dirty="0">
                          <a:effectLst/>
                        </a:rPr>
                        <a:t>Nodes</a:t>
                      </a:r>
                    </a:p>
                  </a:txBody>
                  <a:tcPr marL="76200" marR="76200" marT="76200" marB="76200"/>
                </a:tc>
                <a:extLst>
                  <a:ext uri="{0D108BD9-81ED-4DB2-BD59-A6C34878D82A}">
                    <a16:rowId xmlns:a16="http://schemas.microsoft.com/office/drawing/2014/main" val="2733144680"/>
                  </a:ext>
                </a:extLst>
              </a:tr>
              <a:tr h="0">
                <a:tc>
                  <a:txBody>
                    <a:bodyPr/>
                    <a:lstStyle/>
                    <a:p>
                      <a:pPr fontAlgn="t"/>
                      <a:r>
                        <a:rPr lang="en-US" dirty="0">
                          <a:effectLst/>
                        </a:rPr>
                        <a:t>Columns and Data</a:t>
                      </a:r>
                    </a:p>
                  </a:txBody>
                  <a:tcPr marL="76200" marR="76200" marT="76200" marB="76200"/>
                </a:tc>
                <a:tc>
                  <a:txBody>
                    <a:bodyPr/>
                    <a:lstStyle/>
                    <a:p>
                      <a:pPr fontAlgn="t"/>
                      <a:r>
                        <a:rPr lang="en-US" dirty="0">
                          <a:effectLst/>
                        </a:rPr>
                        <a:t>Properties and its values</a:t>
                      </a:r>
                    </a:p>
                  </a:txBody>
                  <a:tcPr marL="76200" marR="76200" marT="76200" marB="76200"/>
                </a:tc>
                <a:extLst>
                  <a:ext uri="{0D108BD9-81ED-4DB2-BD59-A6C34878D82A}">
                    <a16:rowId xmlns:a16="http://schemas.microsoft.com/office/drawing/2014/main" val="1293334445"/>
                  </a:ext>
                </a:extLst>
              </a:tr>
              <a:tr h="0">
                <a:tc>
                  <a:txBody>
                    <a:bodyPr/>
                    <a:lstStyle/>
                    <a:p>
                      <a:pPr fontAlgn="t"/>
                      <a:r>
                        <a:rPr lang="en-US" dirty="0">
                          <a:effectLst/>
                        </a:rPr>
                        <a:t>Constraints</a:t>
                      </a:r>
                    </a:p>
                  </a:txBody>
                  <a:tcPr marL="76200" marR="76200" marT="76200" marB="76200"/>
                </a:tc>
                <a:tc>
                  <a:txBody>
                    <a:bodyPr/>
                    <a:lstStyle/>
                    <a:p>
                      <a:pPr fontAlgn="t"/>
                      <a:r>
                        <a:rPr lang="en-US" dirty="0">
                          <a:effectLst/>
                        </a:rPr>
                        <a:t>Relationships</a:t>
                      </a:r>
                    </a:p>
                  </a:txBody>
                  <a:tcPr marL="76200" marR="76200" marT="76200" marB="76200"/>
                </a:tc>
                <a:extLst>
                  <a:ext uri="{0D108BD9-81ED-4DB2-BD59-A6C34878D82A}">
                    <a16:rowId xmlns:a16="http://schemas.microsoft.com/office/drawing/2014/main" val="2468515551"/>
                  </a:ext>
                </a:extLst>
              </a:tr>
              <a:tr h="0">
                <a:tc>
                  <a:txBody>
                    <a:bodyPr/>
                    <a:lstStyle/>
                    <a:p>
                      <a:pPr fontAlgn="t"/>
                      <a:r>
                        <a:rPr lang="en-US" dirty="0">
                          <a:effectLst/>
                        </a:rPr>
                        <a:t>Joins</a:t>
                      </a:r>
                    </a:p>
                  </a:txBody>
                  <a:tcPr marL="76200" marR="76200" marT="76200" marB="76200"/>
                </a:tc>
                <a:tc>
                  <a:txBody>
                    <a:bodyPr/>
                    <a:lstStyle/>
                    <a:p>
                      <a:pPr fontAlgn="t"/>
                      <a:r>
                        <a:rPr lang="en-US" dirty="0">
                          <a:effectLst/>
                        </a:rPr>
                        <a:t>Traversal</a:t>
                      </a:r>
                    </a:p>
                  </a:txBody>
                  <a:tcPr marL="76200" marR="76200" marT="76200" marB="76200"/>
                </a:tc>
                <a:extLst>
                  <a:ext uri="{0D108BD9-81ED-4DB2-BD59-A6C34878D82A}">
                    <a16:rowId xmlns:a16="http://schemas.microsoft.com/office/drawing/2014/main" val="2393292937"/>
                  </a:ext>
                </a:extLst>
              </a:tr>
            </a:tbl>
          </a:graphicData>
        </a:graphic>
      </p:graphicFrame>
      <p:sp>
        <p:nvSpPr>
          <p:cNvPr id="6" name="TextBox 5">
            <a:extLst>
              <a:ext uri="{FF2B5EF4-FFF2-40B4-BE49-F238E27FC236}">
                <a16:creationId xmlns:a16="http://schemas.microsoft.com/office/drawing/2014/main" id="{5352D27B-1553-96DA-88E5-0B317C318815}"/>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dirty="0">
              <a:latin typeface="Heebo"/>
              <a:cs typeface="Heebo"/>
            </a:endParaRPr>
          </a:p>
        </p:txBody>
      </p:sp>
    </p:spTree>
    <p:extLst>
      <p:ext uri="{BB962C8B-B14F-4D97-AF65-F5344CB8AC3E}">
        <p14:creationId xmlns:p14="http://schemas.microsoft.com/office/powerpoint/2010/main" val="16862684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41EC60-3B73-75B4-D8C5-A4396B95462B}"/>
              </a:ext>
            </a:extLst>
          </p:cNvPr>
          <p:cNvSpPr>
            <a:spLocks noGrp="1"/>
          </p:cNvSpPr>
          <p:nvPr>
            <p:ph type="title"/>
          </p:nvPr>
        </p:nvSpPr>
        <p:spPr>
          <a:xfrm>
            <a:off x="524741" y="620392"/>
            <a:ext cx="3808268" cy="5504688"/>
          </a:xfrm>
        </p:spPr>
        <p:txBody>
          <a:bodyPr>
            <a:normAutofit/>
          </a:bodyPr>
          <a:lstStyle/>
          <a:p>
            <a:r>
              <a:rPr lang="en-US" sz="6000">
                <a:solidFill>
                  <a:schemeClr val="bg1"/>
                </a:solidFill>
                <a:cs typeface="Calibri Light"/>
              </a:rPr>
              <a:t>Types of Database</a:t>
            </a:r>
            <a:endParaRPr lang="en-US" sz="6000">
              <a:solidFill>
                <a:schemeClr val="bg1"/>
              </a:solidFill>
            </a:endParaRPr>
          </a:p>
        </p:txBody>
      </p:sp>
      <p:graphicFrame>
        <p:nvGraphicFramePr>
          <p:cNvPr id="5" name="Content Placeholder 2">
            <a:extLst>
              <a:ext uri="{FF2B5EF4-FFF2-40B4-BE49-F238E27FC236}">
                <a16:creationId xmlns:a16="http://schemas.microsoft.com/office/drawing/2014/main" id="{2B053607-6FC6-F8C4-F1E3-CD117C4321C8}"/>
              </a:ext>
            </a:extLst>
          </p:cNvPr>
          <p:cNvGraphicFramePr>
            <a:graphicFrameLocks noGrp="1"/>
          </p:cNvGraphicFramePr>
          <p:nvPr>
            <p:ph idx="1"/>
            <p:extLst>
              <p:ext uri="{D42A27DB-BD31-4B8C-83A1-F6EECF244321}">
                <p14:modId xmlns:p14="http://schemas.microsoft.com/office/powerpoint/2010/main" val="4086671474"/>
              </p:ext>
            </p:extLst>
          </p:nvPr>
        </p:nvGraphicFramePr>
        <p:xfrm>
          <a:off x="5468389"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773244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B9329-895F-C0EF-16E5-DA857B277CD1}"/>
              </a:ext>
            </a:extLst>
          </p:cNvPr>
          <p:cNvSpPr>
            <a:spLocks noGrp="1"/>
          </p:cNvSpPr>
          <p:nvPr>
            <p:ph type="title"/>
          </p:nvPr>
        </p:nvSpPr>
        <p:spPr/>
        <p:txBody>
          <a:bodyPr/>
          <a:lstStyle/>
          <a:p>
            <a:r>
              <a:rPr lang="en-US" dirty="0">
                <a:cs typeface="Calibri Light"/>
              </a:rPr>
              <a:t>Neo4j</a:t>
            </a:r>
            <a:endParaRPr lang="en-US" dirty="0"/>
          </a:p>
        </p:txBody>
      </p:sp>
      <p:sp>
        <p:nvSpPr>
          <p:cNvPr id="3" name="Content Placeholder 2">
            <a:extLst>
              <a:ext uri="{FF2B5EF4-FFF2-40B4-BE49-F238E27FC236}">
                <a16:creationId xmlns:a16="http://schemas.microsoft.com/office/drawing/2014/main" id="{3E676C2A-C6E4-EE0E-842D-76A36D3AAD8C}"/>
              </a:ext>
            </a:extLst>
          </p:cNvPr>
          <p:cNvSpPr>
            <a:spLocks noGrp="1"/>
          </p:cNvSpPr>
          <p:nvPr>
            <p:ph idx="1"/>
          </p:nvPr>
        </p:nvSpPr>
        <p:spPr/>
        <p:txBody>
          <a:bodyPr vert="horz" lIns="91440" tIns="45720" rIns="91440" bIns="45720" rtlCol="0" anchor="t">
            <a:normAutofit/>
          </a:bodyPr>
          <a:lstStyle/>
          <a:p>
            <a:r>
              <a:rPr lang="en-US" dirty="0">
                <a:ea typeface="+mn-lt"/>
                <a:cs typeface="+mn-lt"/>
              </a:rPr>
              <a:t>Neo4j is the world's leading open source Graph Database which is developed using Java technology. It is highly scalable and schema free (NoSQL).</a:t>
            </a:r>
          </a:p>
          <a:p>
            <a:r>
              <a:rPr lang="en-US" dirty="0">
                <a:cs typeface="Calibri"/>
              </a:rPr>
              <a:t>Postgres uses SQL, likewise neo4j uses cipher.</a:t>
            </a:r>
          </a:p>
        </p:txBody>
      </p:sp>
    </p:spTree>
    <p:extLst>
      <p:ext uri="{BB962C8B-B14F-4D97-AF65-F5344CB8AC3E}">
        <p14:creationId xmlns:p14="http://schemas.microsoft.com/office/powerpoint/2010/main" val="3031486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2E58FD4C-674C-99BA-A2D3-AA07343FC3B8}"/>
              </a:ext>
            </a:extLst>
          </p:cNvPr>
          <p:cNvSpPr>
            <a:spLocks noGrp="1"/>
          </p:cNvSpPr>
          <p:nvPr>
            <p:ph type="title"/>
          </p:nvPr>
        </p:nvSpPr>
        <p:spPr>
          <a:xfrm>
            <a:off x="748310" y="4960758"/>
            <a:ext cx="6796345" cy="1236086"/>
          </a:xfrm>
          <a:noFill/>
        </p:spPr>
        <p:txBody>
          <a:bodyPr vert="horz" lIns="91440" tIns="45720" rIns="91440" bIns="45720" rtlCol="0" anchor="ctr">
            <a:normAutofit/>
          </a:bodyPr>
          <a:lstStyle/>
          <a:p>
            <a:pPr algn="r"/>
            <a:r>
              <a:rPr lang="en-US" sz="6000"/>
              <a:t>Thanks</a:t>
            </a:r>
          </a:p>
        </p:txBody>
      </p:sp>
      <p:pic>
        <p:nvPicPr>
          <p:cNvPr id="7" name="Picture 9">
            <a:extLst>
              <a:ext uri="{FF2B5EF4-FFF2-40B4-BE49-F238E27FC236}">
                <a16:creationId xmlns:a16="http://schemas.microsoft.com/office/drawing/2014/main" id="{339AA3A4-C86C-BCDF-7D68-AEB5FB293DF8}"/>
              </a:ext>
            </a:extLst>
          </p:cNvPr>
          <p:cNvPicPr>
            <a:picLocks noGrp="1" noChangeAspect="1"/>
          </p:cNvPicPr>
          <p:nvPr>
            <p:ph idx="1"/>
          </p:nvPr>
        </p:nvPicPr>
        <p:blipFill rotWithShape="1">
          <a:blip r:embed="rId2"/>
          <a:srcRect t="15181" r="-1" b="19052"/>
          <a:stretch/>
        </p:blipFill>
        <p:spPr>
          <a:xfrm>
            <a:off x="320040" y="320040"/>
            <a:ext cx="11548872" cy="4462272"/>
          </a:xfrm>
          <a:prstGeom prst="rect">
            <a:avLst/>
          </a:prstGeom>
        </p:spPr>
      </p:pic>
    </p:spTree>
    <p:extLst>
      <p:ext uri="{BB962C8B-B14F-4D97-AF65-F5344CB8AC3E}">
        <p14:creationId xmlns:p14="http://schemas.microsoft.com/office/powerpoint/2010/main" val="25382008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5FD3D-FB8C-AE08-2251-4A79CC6A71BB}"/>
              </a:ext>
            </a:extLst>
          </p:cNvPr>
          <p:cNvSpPr>
            <a:spLocks noGrp="1"/>
          </p:cNvSpPr>
          <p:nvPr>
            <p:ph type="title"/>
          </p:nvPr>
        </p:nvSpPr>
        <p:spPr/>
        <p:txBody>
          <a:bodyPr/>
          <a:lstStyle/>
          <a:p>
            <a:endParaRPr lang="en-US"/>
          </a:p>
        </p:txBody>
      </p:sp>
      <p:pic>
        <p:nvPicPr>
          <p:cNvPr id="7" name="Picture 7">
            <a:extLst>
              <a:ext uri="{FF2B5EF4-FFF2-40B4-BE49-F238E27FC236}">
                <a16:creationId xmlns:a16="http://schemas.microsoft.com/office/drawing/2014/main" id="{63C14D32-9669-BAFF-DF28-FC51C060C643}"/>
              </a:ext>
            </a:extLst>
          </p:cNvPr>
          <p:cNvPicPr>
            <a:picLocks noGrp="1" noChangeAspect="1"/>
          </p:cNvPicPr>
          <p:nvPr>
            <p:ph idx="1"/>
          </p:nvPr>
        </p:nvPicPr>
        <p:blipFill>
          <a:blip r:embed="rId2"/>
          <a:stretch>
            <a:fillRect/>
          </a:stretch>
        </p:blipFill>
        <p:spPr>
          <a:xfrm>
            <a:off x="3920331" y="1825625"/>
            <a:ext cx="4351338" cy="4351338"/>
          </a:xfrm>
        </p:spPr>
      </p:pic>
    </p:spTree>
    <p:extLst>
      <p:ext uri="{BB962C8B-B14F-4D97-AF65-F5344CB8AC3E}">
        <p14:creationId xmlns:p14="http://schemas.microsoft.com/office/powerpoint/2010/main" val="154698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CF205-B34E-E70F-5328-648FF4D4FE89}"/>
              </a:ext>
            </a:extLst>
          </p:cNvPr>
          <p:cNvSpPr>
            <a:spLocks noGrp="1"/>
          </p:cNvSpPr>
          <p:nvPr>
            <p:ph type="title"/>
          </p:nvPr>
        </p:nvSpPr>
        <p:spPr/>
        <p:txBody>
          <a:bodyPr/>
          <a:lstStyle/>
          <a:p>
            <a:pPr marL="742950" indent="-742950">
              <a:buAutoNum type="arabicPeriod"/>
            </a:pPr>
            <a:r>
              <a:rPr lang="en-US" dirty="0">
                <a:ea typeface="+mj-lt"/>
                <a:cs typeface="+mj-lt"/>
              </a:rPr>
              <a:t>Hierarchical database</a:t>
            </a:r>
          </a:p>
        </p:txBody>
      </p:sp>
      <p:pic>
        <p:nvPicPr>
          <p:cNvPr id="4" name="Picture 4" descr="Graphical user interface, application&#10;&#10;Description automatically generated">
            <a:extLst>
              <a:ext uri="{FF2B5EF4-FFF2-40B4-BE49-F238E27FC236}">
                <a16:creationId xmlns:a16="http://schemas.microsoft.com/office/drawing/2014/main" id="{777A8BA3-CD26-F62B-8863-6BD720889762}"/>
              </a:ext>
            </a:extLst>
          </p:cNvPr>
          <p:cNvPicPr>
            <a:picLocks noGrp="1" noChangeAspect="1"/>
          </p:cNvPicPr>
          <p:nvPr>
            <p:ph idx="1"/>
          </p:nvPr>
        </p:nvPicPr>
        <p:blipFill>
          <a:blip r:embed="rId2"/>
          <a:stretch>
            <a:fillRect/>
          </a:stretch>
        </p:blipFill>
        <p:spPr>
          <a:xfrm>
            <a:off x="838200" y="1964562"/>
            <a:ext cx="10515600" cy="4073463"/>
          </a:xfrm>
        </p:spPr>
      </p:pic>
    </p:spTree>
    <p:extLst>
      <p:ext uri="{BB962C8B-B14F-4D97-AF65-F5344CB8AC3E}">
        <p14:creationId xmlns:p14="http://schemas.microsoft.com/office/powerpoint/2010/main" val="1417150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AEDD3-B409-0A89-D180-4FEE32808BB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29528AF-119F-1033-CC3F-D6D2845F56D7}"/>
              </a:ext>
            </a:extLst>
          </p:cNvPr>
          <p:cNvSpPr>
            <a:spLocks noGrp="1"/>
          </p:cNvSpPr>
          <p:nvPr>
            <p:ph idx="1"/>
          </p:nvPr>
        </p:nvSpPr>
        <p:spPr/>
        <p:txBody>
          <a:bodyPr vert="horz" lIns="91440" tIns="45720" rIns="91440" bIns="45720" rtlCol="0" anchor="t">
            <a:normAutofit/>
          </a:bodyPr>
          <a:lstStyle/>
          <a:p>
            <a:r>
              <a:rPr lang="en-US" dirty="0">
                <a:ea typeface="+mn-lt"/>
                <a:cs typeface="+mn-lt"/>
              </a:rPr>
              <a:t>Just as in any hierarchy, this database follows the progression of data being categorized in ranks or levels, wherein data is categorized based on a common point of linkage.</a:t>
            </a:r>
          </a:p>
          <a:p>
            <a:r>
              <a:rPr lang="en-US" dirty="0">
                <a:ea typeface="+mn-lt"/>
                <a:cs typeface="+mn-lt"/>
              </a:rPr>
              <a:t> As a result, two entities of data will be lower in rank, and the commonality would assume a higher rank.</a:t>
            </a:r>
            <a:endParaRPr lang="en-US" dirty="0">
              <a:cs typeface="Calibri"/>
            </a:endParaRPr>
          </a:p>
        </p:txBody>
      </p:sp>
    </p:spTree>
    <p:extLst>
      <p:ext uri="{BB962C8B-B14F-4D97-AF65-F5344CB8AC3E}">
        <p14:creationId xmlns:p14="http://schemas.microsoft.com/office/powerpoint/2010/main" val="2923142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7F28C-863D-A3E5-8021-AF2C8F178159}"/>
              </a:ext>
            </a:extLst>
          </p:cNvPr>
          <p:cNvSpPr>
            <a:spLocks noGrp="1"/>
          </p:cNvSpPr>
          <p:nvPr>
            <p:ph type="title"/>
          </p:nvPr>
        </p:nvSpPr>
        <p:spPr/>
        <p:txBody>
          <a:bodyPr/>
          <a:lstStyle/>
          <a:p>
            <a:r>
              <a:rPr lang="en-US" dirty="0">
                <a:cs typeface="Calibri Light"/>
              </a:rPr>
              <a:t>2. </a:t>
            </a:r>
            <a:r>
              <a:rPr lang="en-US" dirty="0">
                <a:ea typeface="+mj-lt"/>
                <a:cs typeface="+mj-lt"/>
              </a:rPr>
              <a:t>Network Database</a:t>
            </a:r>
            <a:endParaRPr lang="en-US" dirty="0"/>
          </a:p>
        </p:txBody>
      </p:sp>
      <p:pic>
        <p:nvPicPr>
          <p:cNvPr id="4" name="Picture 4" descr="Graphical user interface, application&#10;&#10;Description automatically generated">
            <a:extLst>
              <a:ext uri="{FF2B5EF4-FFF2-40B4-BE49-F238E27FC236}">
                <a16:creationId xmlns:a16="http://schemas.microsoft.com/office/drawing/2014/main" id="{8BE67545-3653-809F-B500-0CF68298FD54}"/>
              </a:ext>
            </a:extLst>
          </p:cNvPr>
          <p:cNvPicPr>
            <a:picLocks noGrp="1" noChangeAspect="1"/>
          </p:cNvPicPr>
          <p:nvPr>
            <p:ph idx="1"/>
          </p:nvPr>
        </p:nvPicPr>
        <p:blipFill>
          <a:blip r:embed="rId2"/>
          <a:stretch>
            <a:fillRect/>
          </a:stretch>
        </p:blipFill>
        <p:spPr>
          <a:xfrm>
            <a:off x="838200" y="1879294"/>
            <a:ext cx="10515600" cy="4244000"/>
          </a:xfrm>
        </p:spPr>
      </p:pic>
    </p:spTree>
    <p:extLst>
      <p:ext uri="{BB962C8B-B14F-4D97-AF65-F5344CB8AC3E}">
        <p14:creationId xmlns:p14="http://schemas.microsoft.com/office/powerpoint/2010/main" val="2036270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E39AE-8F08-D6E4-534A-62F2D1954CF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AC2B7B8-EBA2-99A4-251B-98246CC06FF5}"/>
              </a:ext>
            </a:extLst>
          </p:cNvPr>
          <p:cNvSpPr>
            <a:spLocks noGrp="1"/>
          </p:cNvSpPr>
          <p:nvPr>
            <p:ph idx="1"/>
          </p:nvPr>
        </p:nvSpPr>
        <p:spPr/>
        <p:txBody>
          <a:bodyPr vert="horz" lIns="91440" tIns="45720" rIns="91440" bIns="45720" rtlCol="0" anchor="t">
            <a:normAutofit/>
          </a:bodyPr>
          <a:lstStyle/>
          <a:p>
            <a:r>
              <a:rPr lang="en-US" dirty="0">
                <a:ea typeface="+mn-lt"/>
                <a:cs typeface="+mn-lt"/>
              </a:rPr>
              <a:t>In Layman’s terms, a network database is a hierarchical database, but with a major tweak. </a:t>
            </a:r>
          </a:p>
          <a:p>
            <a:r>
              <a:rPr lang="en-US" dirty="0">
                <a:ea typeface="+mn-lt"/>
                <a:cs typeface="+mn-lt"/>
              </a:rPr>
              <a:t>The child records are given the freedom to associate with multiple parent records. As a result, a network or net of database files linked with multiple threads is observed. </a:t>
            </a:r>
          </a:p>
          <a:p>
            <a:r>
              <a:rPr lang="en-US" dirty="0">
                <a:ea typeface="+mn-lt"/>
                <a:cs typeface="+mn-lt"/>
              </a:rPr>
              <a:t>Notice how the Student, Faculty, and Resources elements each have two-parent records, which are Departments and Clubs. </a:t>
            </a:r>
            <a:endParaRPr lang="en-US">
              <a:cs typeface="Calibri"/>
            </a:endParaRPr>
          </a:p>
        </p:txBody>
      </p:sp>
    </p:spTree>
    <p:extLst>
      <p:ext uri="{BB962C8B-B14F-4D97-AF65-F5344CB8AC3E}">
        <p14:creationId xmlns:p14="http://schemas.microsoft.com/office/powerpoint/2010/main" val="3047847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9A2AD-BA79-A3E9-7426-5990259A3A00}"/>
              </a:ext>
            </a:extLst>
          </p:cNvPr>
          <p:cNvSpPr>
            <a:spLocks noGrp="1"/>
          </p:cNvSpPr>
          <p:nvPr>
            <p:ph type="title"/>
          </p:nvPr>
        </p:nvSpPr>
        <p:spPr/>
        <p:txBody>
          <a:bodyPr/>
          <a:lstStyle/>
          <a:p>
            <a:r>
              <a:rPr lang="en-US" dirty="0">
                <a:cs typeface="Calibri Light"/>
              </a:rPr>
              <a:t>3. </a:t>
            </a:r>
            <a:r>
              <a:rPr lang="en-US" dirty="0">
                <a:ea typeface="+mj-lt"/>
                <a:cs typeface="+mj-lt"/>
              </a:rPr>
              <a:t>Object-oriented database</a:t>
            </a:r>
            <a:endParaRPr lang="en-US" dirty="0"/>
          </a:p>
        </p:txBody>
      </p:sp>
      <p:pic>
        <p:nvPicPr>
          <p:cNvPr id="4" name="Picture 4" descr="Graphical user interface, application&#10;&#10;Description automatically generated">
            <a:extLst>
              <a:ext uri="{FF2B5EF4-FFF2-40B4-BE49-F238E27FC236}">
                <a16:creationId xmlns:a16="http://schemas.microsoft.com/office/drawing/2014/main" id="{A11467E9-972E-31B4-5B32-029E6DAB0F69}"/>
              </a:ext>
            </a:extLst>
          </p:cNvPr>
          <p:cNvPicPr>
            <a:picLocks noGrp="1" noChangeAspect="1"/>
          </p:cNvPicPr>
          <p:nvPr>
            <p:ph idx="1"/>
          </p:nvPr>
        </p:nvPicPr>
        <p:blipFill>
          <a:blip r:embed="rId2"/>
          <a:stretch>
            <a:fillRect/>
          </a:stretch>
        </p:blipFill>
        <p:spPr>
          <a:xfrm>
            <a:off x="2045081" y="1825625"/>
            <a:ext cx="8101837" cy="4351338"/>
          </a:xfrm>
        </p:spPr>
      </p:pic>
    </p:spTree>
    <p:extLst>
      <p:ext uri="{BB962C8B-B14F-4D97-AF65-F5344CB8AC3E}">
        <p14:creationId xmlns:p14="http://schemas.microsoft.com/office/powerpoint/2010/main" val="367678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A9E1F-AFE3-8F4A-A6EE-F5013F2F67C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E299A20-78CA-9362-0EB0-C86FBE6B0C1A}"/>
              </a:ext>
            </a:extLst>
          </p:cNvPr>
          <p:cNvSpPr>
            <a:spLocks noGrp="1"/>
          </p:cNvSpPr>
          <p:nvPr>
            <p:ph idx="1"/>
          </p:nvPr>
        </p:nvSpPr>
        <p:spPr/>
        <p:txBody>
          <a:bodyPr vert="horz" lIns="91440" tIns="45720" rIns="91440" bIns="45720" rtlCol="0" anchor="t">
            <a:normAutofit/>
          </a:bodyPr>
          <a:lstStyle/>
          <a:p>
            <a:r>
              <a:rPr lang="en-US" dirty="0">
                <a:ea typeface="+mn-lt"/>
                <a:cs typeface="+mn-lt"/>
              </a:rPr>
              <a:t>Those familiar with the Object-Oriented Programming Paradigm would be able to relate to this model of databases easily. </a:t>
            </a:r>
          </a:p>
          <a:p>
            <a:r>
              <a:rPr lang="en-US" dirty="0">
                <a:ea typeface="+mn-lt"/>
                <a:cs typeface="+mn-lt"/>
              </a:rPr>
              <a:t>Information stored in a database is capable of being represented as an object which response as an instance of the database model. Therefore, the object can be referenced and called without any difficulty. </a:t>
            </a:r>
          </a:p>
          <a:p>
            <a:r>
              <a:rPr lang="en-US" dirty="0">
                <a:ea typeface="+mn-lt"/>
                <a:cs typeface="+mn-lt"/>
              </a:rPr>
              <a:t>As a result, the workload on the database is substantially reduced. </a:t>
            </a:r>
            <a:endParaRPr lang="en-US">
              <a:cs typeface="Calibri"/>
            </a:endParaRPr>
          </a:p>
        </p:txBody>
      </p:sp>
    </p:spTree>
    <p:extLst>
      <p:ext uri="{BB962C8B-B14F-4D97-AF65-F5344CB8AC3E}">
        <p14:creationId xmlns:p14="http://schemas.microsoft.com/office/powerpoint/2010/main" val="125724659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32</Slides>
  <Notes>0</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Office Theme</vt:lpstr>
      <vt:lpstr>Graph Database</vt:lpstr>
      <vt:lpstr>Database and its terminologies</vt:lpstr>
      <vt:lpstr>Types of Database</vt:lpstr>
      <vt:lpstr>Hierarchical database</vt:lpstr>
      <vt:lpstr>PowerPoint Presentation</vt:lpstr>
      <vt:lpstr>2. Network Database</vt:lpstr>
      <vt:lpstr>PowerPoint Presentation</vt:lpstr>
      <vt:lpstr>3. Object-oriented database</vt:lpstr>
      <vt:lpstr>PowerPoint Presentation</vt:lpstr>
      <vt:lpstr>PowerPoint Presentation</vt:lpstr>
      <vt:lpstr>4. Relational database</vt:lpstr>
      <vt:lpstr>PowerPoint Presentation</vt:lpstr>
      <vt:lpstr>PowerPoint Presentation</vt:lpstr>
      <vt:lpstr>PowerPoint Presentation</vt:lpstr>
      <vt:lpstr>5. NoSQL database</vt:lpstr>
      <vt:lpstr>Advantage over RDBMS</vt:lpstr>
      <vt:lpstr>Types of NoSQL DB</vt:lpstr>
      <vt:lpstr>Key Value Pair Based</vt:lpstr>
      <vt:lpstr>PowerPoint Presentation</vt:lpstr>
      <vt:lpstr>2. Column-based</vt:lpstr>
      <vt:lpstr>PowerPoint Presentation</vt:lpstr>
      <vt:lpstr>3. Document-Oriented</vt:lpstr>
      <vt:lpstr>PowerPoint Presentation</vt:lpstr>
      <vt:lpstr>4. Graph-Based</vt:lpstr>
      <vt:lpstr>PowerPoint Presentation</vt:lpstr>
      <vt:lpstr>What is graphDB?</vt:lpstr>
      <vt:lpstr>Popular graphdb</vt:lpstr>
      <vt:lpstr>Why Graph Databases?</vt:lpstr>
      <vt:lpstr>RDBMS Vs Graph Database</vt:lpstr>
      <vt:lpstr>Neo4j</vt:lpstr>
      <vt:lpstr>Thanks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318</cp:revision>
  <dcterms:created xsi:type="dcterms:W3CDTF">2023-01-29T11:49:13Z</dcterms:created>
  <dcterms:modified xsi:type="dcterms:W3CDTF">2023-01-30T10:49:05Z</dcterms:modified>
</cp:coreProperties>
</file>

<file path=docProps/thumbnail.jpeg>
</file>